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87" r:id="rId2"/>
    <p:sldId id="358" r:id="rId3"/>
    <p:sldId id="1186" r:id="rId4"/>
    <p:sldId id="1187" r:id="rId5"/>
    <p:sldId id="1170" r:id="rId6"/>
    <p:sldId id="1172" r:id="rId7"/>
    <p:sldId id="1182" r:id="rId8"/>
    <p:sldId id="1183" r:id="rId9"/>
    <p:sldId id="1184" r:id="rId10"/>
    <p:sldId id="1185" r:id="rId11"/>
    <p:sldId id="1188" r:id="rId12"/>
    <p:sldId id="1190" r:id="rId13"/>
    <p:sldId id="1199" r:id="rId14"/>
    <p:sldId id="1191" r:id="rId15"/>
    <p:sldId id="1192" r:id="rId16"/>
    <p:sldId id="1193" r:id="rId17"/>
    <p:sldId id="1196" r:id="rId18"/>
    <p:sldId id="1197" r:id="rId19"/>
    <p:sldId id="1198" r:id="rId20"/>
    <p:sldId id="1200" r:id="rId21"/>
    <p:sldId id="1140" r:id="rId22"/>
    <p:sldId id="1202" r:id="rId23"/>
    <p:sldId id="1203" r:id="rId24"/>
    <p:sldId id="381" r:id="rId25"/>
    <p:sldId id="382" r:id="rId26"/>
    <p:sldId id="379" r:id="rId27"/>
    <p:sldId id="1181" r:id="rId28"/>
  </p:sldIdLst>
  <p:sldSz cx="12192000" cy="6858000"/>
  <p:notesSz cx="9775825" cy="6645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358"/>
            <p14:sldId id="1186"/>
            <p14:sldId id="1187"/>
            <p14:sldId id="1170"/>
            <p14:sldId id="1172"/>
            <p14:sldId id="1182"/>
            <p14:sldId id="1183"/>
            <p14:sldId id="1184"/>
            <p14:sldId id="1185"/>
            <p14:sldId id="1188"/>
            <p14:sldId id="1190"/>
            <p14:sldId id="1199"/>
            <p14:sldId id="1191"/>
            <p14:sldId id="1192"/>
            <p14:sldId id="1193"/>
            <p14:sldId id="1196"/>
            <p14:sldId id="1197"/>
            <p14:sldId id="1198"/>
            <p14:sldId id="1200"/>
            <p14:sldId id="1140"/>
            <p14:sldId id="1202"/>
            <p14:sldId id="1203"/>
            <p14:sldId id="381"/>
            <p14:sldId id="382"/>
            <p14:sldId id="379"/>
            <p14:sldId id="11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22C"/>
    <a:srgbClr val="000000"/>
    <a:srgbClr val="20D3FF"/>
    <a:srgbClr val="7F007D"/>
    <a:srgbClr val="00EDB5"/>
    <a:srgbClr val="004050"/>
    <a:srgbClr val="FF004C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FD842E-79EB-40DA-9DFA-D5AA88C4DA39}" v="2" dt="2023-10-16T11:17:34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50" autoAdjust="0"/>
    <p:restoredTop sz="85091" autoAdjust="0"/>
  </p:normalViewPr>
  <p:slideViewPr>
    <p:cSldViewPr snapToGrid="0" snapToObjects="1" showGuides="1">
      <p:cViewPr varScale="1">
        <p:scale>
          <a:sx n="94" d="100"/>
          <a:sy n="94" d="100"/>
        </p:scale>
        <p:origin x="163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Fishpool" userId="b7923bd0fa9cf83f" providerId="LiveId" clId="{1BFD842E-79EB-40DA-9DFA-D5AA88C4DA39}"/>
    <pc:docChg chg="custSel modSld">
      <pc:chgData name="Mark Fishpool" userId="b7923bd0fa9cf83f" providerId="LiveId" clId="{1BFD842E-79EB-40DA-9DFA-D5AA88C4DA39}" dt="2023-10-16T11:20:18.504" v="102" actId="20577"/>
      <pc:docMkLst>
        <pc:docMk/>
      </pc:docMkLst>
      <pc:sldChg chg="modSp mod">
        <pc:chgData name="Mark Fishpool" userId="b7923bd0fa9cf83f" providerId="LiveId" clId="{1BFD842E-79EB-40DA-9DFA-D5AA88C4DA39}" dt="2023-10-16T11:19:02.909" v="4" actId="20577"/>
        <pc:sldMkLst>
          <pc:docMk/>
          <pc:sldMk cId="766432964" sldId="1170"/>
        </pc:sldMkLst>
        <pc:spChg chg="mod">
          <ac:chgData name="Mark Fishpool" userId="b7923bd0fa9cf83f" providerId="LiveId" clId="{1BFD842E-79EB-40DA-9DFA-D5AA88C4DA39}" dt="2023-10-16T11:19:02.909" v="4" actId="20577"/>
          <ac:spMkLst>
            <pc:docMk/>
            <pc:sldMk cId="766432964" sldId="1170"/>
            <ac:spMk id="3" creationId="{46C490DA-DFC1-4D9C-8C2C-BA2F45D43A33}"/>
          </ac:spMkLst>
        </pc:spChg>
      </pc:sldChg>
      <pc:sldChg chg="modNotesTx">
        <pc:chgData name="Mark Fishpool" userId="b7923bd0fa9cf83f" providerId="LiveId" clId="{1BFD842E-79EB-40DA-9DFA-D5AA88C4DA39}" dt="2023-10-16T11:19:58.094" v="101" actId="20577"/>
        <pc:sldMkLst>
          <pc:docMk/>
          <pc:sldMk cId="2910599263" sldId="1182"/>
        </pc:sldMkLst>
      </pc:sldChg>
      <pc:sldChg chg="modNotesTx">
        <pc:chgData name="Mark Fishpool" userId="b7923bd0fa9cf83f" providerId="LiveId" clId="{1BFD842E-79EB-40DA-9DFA-D5AA88C4DA39}" dt="2023-10-16T11:14:38.101" v="1" actId="33524"/>
        <pc:sldMkLst>
          <pc:docMk/>
          <pc:sldMk cId="3909004139" sldId="1186"/>
        </pc:sldMkLst>
      </pc:sldChg>
      <pc:sldChg chg="addSp modSp modNotesTx">
        <pc:chgData name="Mark Fishpool" userId="b7923bd0fa9cf83f" providerId="LiveId" clId="{1BFD842E-79EB-40DA-9DFA-D5AA88C4DA39}" dt="2023-10-16T11:17:34.630" v="3" actId="1076"/>
        <pc:sldMkLst>
          <pc:docMk/>
          <pc:sldMk cId="2383874783" sldId="1187"/>
        </pc:sldMkLst>
        <pc:picChg chg="add mod">
          <ac:chgData name="Mark Fishpool" userId="b7923bd0fa9cf83f" providerId="LiveId" clId="{1BFD842E-79EB-40DA-9DFA-D5AA88C4DA39}" dt="2023-10-16T11:17:34.630" v="3" actId="1076"/>
          <ac:picMkLst>
            <pc:docMk/>
            <pc:sldMk cId="2383874783" sldId="1187"/>
            <ac:picMk id="4" creationId="{05089EF6-D728-6FC5-00AA-C230506CE764}"/>
          </ac:picMkLst>
        </pc:picChg>
      </pc:sldChg>
      <pc:sldChg chg="modSp mod">
        <pc:chgData name="Mark Fishpool" userId="b7923bd0fa9cf83f" providerId="LiveId" clId="{1BFD842E-79EB-40DA-9DFA-D5AA88C4DA39}" dt="2023-10-16T11:20:18.504" v="102" actId="20577"/>
        <pc:sldMkLst>
          <pc:docMk/>
          <pc:sldMk cId="2591201788" sldId="1198"/>
        </pc:sldMkLst>
        <pc:spChg chg="mod">
          <ac:chgData name="Mark Fishpool" userId="b7923bd0fa9cf83f" providerId="LiveId" clId="{1BFD842E-79EB-40DA-9DFA-D5AA88C4DA39}" dt="2023-10-16T11:20:18.504" v="102" actId="20577"/>
          <ac:spMkLst>
            <pc:docMk/>
            <pc:sldMk cId="2591201788" sldId="1198"/>
            <ac:spMk id="6" creationId="{9517D2DF-B158-D566-4382-889F9B54FA7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7BA3BD-3484-40A2-ADBF-8BC9613B80F0}" type="doc">
      <dgm:prSet loTypeId="urn:microsoft.com/office/officeart/2005/8/layout/process1" loCatId="process" qsTypeId="urn:microsoft.com/office/officeart/2005/8/quickstyle/simple4" qsCatId="simple" csTypeId="urn:microsoft.com/office/officeart/2005/8/colors/colorful3" csCatId="colorful" phldr="1"/>
      <dgm:spPr/>
    </dgm:pt>
    <dgm:pt modelId="{C4FD9BB1-DF6A-44B0-99B1-860E15FEF7A7}">
      <dgm:prSet phldrT="[Text]"/>
      <dgm:spPr/>
      <dgm:t>
        <a:bodyPr/>
        <a:lstStyle/>
        <a:p>
          <a:r>
            <a:rPr lang="en-GB" dirty="0"/>
            <a:t>1. Print a "fail" message</a:t>
          </a:r>
        </a:p>
      </dgm:t>
    </dgm:pt>
    <dgm:pt modelId="{4B7FF46B-0641-4B86-BC27-0D768EA27EA5}" type="parTrans" cxnId="{C26B5192-20C6-444C-95A1-EB47819C7505}">
      <dgm:prSet/>
      <dgm:spPr/>
      <dgm:t>
        <a:bodyPr/>
        <a:lstStyle/>
        <a:p>
          <a:endParaRPr lang="en-GB"/>
        </a:p>
      </dgm:t>
    </dgm:pt>
    <dgm:pt modelId="{A83E9665-26C2-4B1A-850A-9275DDDC4E16}" type="sibTrans" cxnId="{C26B5192-20C6-444C-95A1-EB47819C7505}">
      <dgm:prSet/>
      <dgm:spPr/>
      <dgm:t>
        <a:bodyPr/>
        <a:lstStyle/>
        <a:p>
          <a:endParaRPr lang="en-GB"/>
        </a:p>
      </dgm:t>
    </dgm:pt>
    <dgm:pt modelId="{9BBB8B1F-6B2B-462F-86B1-652038E4BE5A}">
      <dgm:prSet phldrT="[Text]"/>
      <dgm:spPr/>
      <dgm:t>
        <a:bodyPr/>
        <a:lstStyle/>
        <a:p>
          <a:r>
            <a:rPr lang="en-GB" dirty="0"/>
            <a:t>2. Unwind the stack</a:t>
          </a:r>
        </a:p>
      </dgm:t>
    </dgm:pt>
    <dgm:pt modelId="{36FF5AC2-83FA-4805-9D2E-F0B47F3001BA}" type="parTrans" cxnId="{DAFCFB29-4397-4270-BA1C-662EA168BA9D}">
      <dgm:prSet/>
      <dgm:spPr/>
      <dgm:t>
        <a:bodyPr/>
        <a:lstStyle/>
        <a:p>
          <a:endParaRPr lang="en-GB"/>
        </a:p>
      </dgm:t>
    </dgm:pt>
    <dgm:pt modelId="{CC65A1BA-CC24-4A2A-9C20-0846D68DC379}" type="sibTrans" cxnId="{DAFCFB29-4397-4270-BA1C-662EA168BA9D}">
      <dgm:prSet/>
      <dgm:spPr/>
      <dgm:t>
        <a:bodyPr/>
        <a:lstStyle/>
        <a:p>
          <a:endParaRPr lang="en-GB"/>
        </a:p>
      </dgm:t>
    </dgm:pt>
    <dgm:pt modelId="{14AA1389-5201-4F5B-AD26-AF4097F091E8}">
      <dgm:prSet phldrT="[Text]"/>
      <dgm:spPr/>
      <dgm:t>
        <a:bodyPr/>
        <a:lstStyle/>
        <a:p>
          <a:r>
            <a:rPr lang="en-GB" dirty="0"/>
            <a:t>3. End program</a:t>
          </a:r>
        </a:p>
      </dgm:t>
    </dgm:pt>
    <dgm:pt modelId="{46672140-98E0-4E76-ADD0-3D4A211E73E1}" type="parTrans" cxnId="{83C748FC-1E37-46D0-971C-A861844EAC4B}">
      <dgm:prSet/>
      <dgm:spPr/>
      <dgm:t>
        <a:bodyPr/>
        <a:lstStyle/>
        <a:p>
          <a:endParaRPr lang="en-GB"/>
        </a:p>
      </dgm:t>
    </dgm:pt>
    <dgm:pt modelId="{33EE153E-E46C-4245-9658-3AAB659630DF}" type="sibTrans" cxnId="{83C748FC-1E37-46D0-971C-A861844EAC4B}">
      <dgm:prSet/>
      <dgm:spPr/>
      <dgm:t>
        <a:bodyPr/>
        <a:lstStyle/>
        <a:p>
          <a:endParaRPr lang="en-GB"/>
        </a:p>
      </dgm:t>
    </dgm:pt>
    <dgm:pt modelId="{6B27CCB3-7B7E-4E34-BC26-6392308934D7}" type="pres">
      <dgm:prSet presAssocID="{F87BA3BD-3484-40A2-ADBF-8BC9613B80F0}" presName="Name0" presStyleCnt="0">
        <dgm:presLayoutVars>
          <dgm:dir/>
          <dgm:resizeHandles val="exact"/>
        </dgm:presLayoutVars>
      </dgm:prSet>
      <dgm:spPr/>
    </dgm:pt>
    <dgm:pt modelId="{EB318B6F-394B-4CF6-8254-FD1EF9328502}" type="pres">
      <dgm:prSet presAssocID="{C4FD9BB1-DF6A-44B0-99B1-860E15FEF7A7}" presName="node" presStyleLbl="node1" presStyleIdx="0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81791752-B693-42F4-90BF-3876620C3680}" type="pres">
      <dgm:prSet presAssocID="{A83E9665-26C2-4B1A-850A-9275DDDC4E16}" presName="sibTrans" presStyleLbl="sibTrans2D1" presStyleIdx="0" presStyleCnt="2"/>
      <dgm:spPr/>
    </dgm:pt>
    <dgm:pt modelId="{C1AFC40F-4762-486D-AF0D-7FC8741EB4CE}" type="pres">
      <dgm:prSet presAssocID="{A83E9665-26C2-4B1A-850A-9275DDDC4E16}" presName="connectorText" presStyleLbl="sibTrans2D1" presStyleIdx="0" presStyleCnt="2"/>
      <dgm:spPr/>
    </dgm:pt>
    <dgm:pt modelId="{E2F35C19-12BD-49AB-A4FF-0DA1BFFA8856}" type="pres">
      <dgm:prSet presAssocID="{9BBB8B1F-6B2B-462F-86B1-652038E4BE5A}" presName="node" presStyleLbl="node1" presStyleIdx="1" presStyleCnt="3">
        <dgm:presLayoutVars>
          <dgm:bulletEnabled val="1"/>
        </dgm:presLayoutVars>
      </dgm:prSet>
      <dgm:spPr>
        <a:prstGeom prst="rect">
          <a:avLst/>
        </a:prstGeom>
      </dgm:spPr>
    </dgm:pt>
    <dgm:pt modelId="{71CF82B0-3715-42AF-99BC-E6CDD3348A26}" type="pres">
      <dgm:prSet presAssocID="{CC65A1BA-CC24-4A2A-9C20-0846D68DC379}" presName="sibTrans" presStyleLbl="sibTrans2D1" presStyleIdx="1" presStyleCnt="2"/>
      <dgm:spPr/>
    </dgm:pt>
    <dgm:pt modelId="{7906A7CB-EF82-43D3-AD4E-E407FF01CBA3}" type="pres">
      <dgm:prSet presAssocID="{CC65A1BA-CC24-4A2A-9C20-0846D68DC379}" presName="connectorText" presStyleLbl="sibTrans2D1" presStyleIdx="1" presStyleCnt="2"/>
      <dgm:spPr/>
    </dgm:pt>
    <dgm:pt modelId="{3C7BF737-84BB-477E-9B38-FC9FC7D3D585}" type="pres">
      <dgm:prSet presAssocID="{14AA1389-5201-4F5B-AD26-AF4097F091E8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1391A40F-E3EA-4A2A-8F83-B00F7B575B56}" type="presOf" srcId="{F87BA3BD-3484-40A2-ADBF-8BC9613B80F0}" destId="{6B27CCB3-7B7E-4E34-BC26-6392308934D7}" srcOrd="0" destOrd="0" presId="urn:microsoft.com/office/officeart/2005/8/layout/process1"/>
    <dgm:cxn modelId="{17ED3418-7593-4AF6-886D-15A3A0477E06}" type="presOf" srcId="{A83E9665-26C2-4B1A-850A-9275DDDC4E16}" destId="{81791752-B693-42F4-90BF-3876620C3680}" srcOrd="0" destOrd="0" presId="urn:microsoft.com/office/officeart/2005/8/layout/process1"/>
    <dgm:cxn modelId="{DAFCFB29-4397-4270-BA1C-662EA168BA9D}" srcId="{F87BA3BD-3484-40A2-ADBF-8BC9613B80F0}" destId="{9BBB8B1F-6B2B-462F-86B1-652038E4BE5A}" srcOrd="1" destOrd="0" parTransId="{36FF5AC2-83FA-4805-9D2E-F0B47F3001BA}" sibTransId="{CC65A1BA-CC24-4A2A-9C20-0846D68DC379}"/>
    <dgm:cxn modelId="{12C3A244-DD71-40F4-ADBE-FA9D2389F8B0}" type="presOf" srcId="{A83E9665-26C2-4B1A-850A-9275DDDC4E16}" destId="{C1AFC40F-4762-486D-AF0D-7FC8741EB4CE}" srcOrd="1" destOrd="0" presId="urn:microsoft.com/office/officeart/2005/8/layout/process1"/>
    <dgm:cxn modelId="{B5718F45-0A96-44FC-AEC8-22352A2D858C}" type="presOf" srcId="{CC65A1BA-CC24-4A2A-9C20-0846D68DC379}" destId="{7906A7CB-EF82-43D3-AD4E-E407FF01CBA3}" srcOrd="1" destOrd="0" presId="urn:microsoft.com/office/officeart/2005/8/layout/process1"/>
    <dgm:cxn modelId="{33A2C670-FAF8-46B7-BE33-AB5E8C981C44}" type="presOf" srcId="{14AA1389-5201-4F5B-AD26-AF4097F091E8}" destId="{3C7BF737-84BB-477E-9B38-FC9FC7D3D585}" srcOrd="0" destOrd="0" presId="urn:microsoft.com/office/officeart/2005/8/layout/process1"/>
    <dgm:cxn modelId="{5619ED7E-B76E-4B6F-9C78-FCE0D563347B}" type="presOf" srcId="{9BBB8B1F-6B2B-462F-86B1-652038E4BE5A}" destId="{E2F35C19-12BD-49AB-A4FF-0DA1BFFA8856}" srcOrd="0" destOrd="0" presId="urn:microsoft.com/office/officeart/2005/8/layout/process1"/>
    <dgm:cxn modelId="{C26B5192-20C6-444C-95A1-EB47819C7505}" srcId="{F87BA3BD-3484-40A2-ADBF-8BC9613B80F0}" destId="{C4FD9BB1-DF6A-44B0-99B1-860E15FEF7A7}" srcOrd="0" destOrd="0" parTransId="{4B7FF46B-0641-4B86-BC27-0D768EA27EA5}" sibTransId="{A83E9665-26C2-4B1A-850A-9275DDDC4E16}"/>
    <dgm:cxn modelId="{975E67A5-17D9-4952-90C1-B3B23DA44F3B}" type="presOf" srcId="{CC65A1BA-CC24-4A2A-9C20-0846D68DC379}" destId="{71CF82B0-3715-42AF-99BC-E6CDD3348A26}" srcOrd="0" destOrd="0" presId="urn:microsoft.com/office/officeart/2005/8/layout/process1"/>
    <dgm:cxn modelId="{B9283CD3-666C-4C9C-8922-6A2C68744F61}" type="presOf" srcId="{C4FD9BB1-DF6A-44B0-99B1-860E15FEF7A7}" destId="{EB318B6F-394B-4CF6-8254-FD1EF9328502}" srcOrd="0" destOrd="0" presId="urn:microsoft.com/office/officeart/2005/8/layout/process1"/>
    <dgm:cxn modelId="{83C748FC-1E37-46D0-971C-A861844EAC4B}" srcId="{F87BA3BD-3484-40A2-ADBF-8BC9613B80F0}" destId="{14AA1389-5201-4F5B-AD26-AF4097F091E8}" srcOrd="2" destOrd="0" parTransId="{46672140-98E0-4E76-ADD0-3D4A211E73E1}" sibTransId="{33EE153E-E46C-4245-9658-3AAB659630DF}"/>
    <dgm:cxn modelId="{C1786918-8E49-4B94-959F-B6608A04EC35}" type="presParOf" srcId="{6B27CCB3-7B7E-4E34-BC26-6392308934D7}" destId="{EB318B6F-394B-4CF6-8254-FD1EF9328502}" srcOrd="0" destOrd="0" presId="urn:microsoft.com/office/officeart/2005/8/layout/process1"/>
    <dgm:cxn modelId="{6C31A479-C86F-4B23-A5A8-50DC9F741DFA}" type="presParOf" srcId="{6B27CCB3-7B7E-4E34-BC26-6392308934D7}" destId="{81791752-B693-42F4-90BF-3876620C3680}" srcOrd="1" destOrd="0" presId="urn:microsoft.com/office/officeart/2005/8/layout/process1"/>
    <dgm:cxn modelId="{A52509EC-CA7D-457D-815A-899E7F794761}" type="presParOf" srcId="{81791752-B693-42F4-90BF-3876620C3680}" destId="{C1AFC40F-4762-486D-AF0D-7FC8741EB4CE}" srcOrd="0" destOrd="0" presId="urn:microsoft.com/office/officeart/2005/8/layout/process1"/>
    <dgm:cxn modelId="{E3A74ACA-E44A-4F5D-AB96-FAFA6FD58014}" type="presParOf" srcId="{6B27CCB3-7B7E-4E34-BC26-6392308934D7}" destId="{E2F35C19-12BD-49AB-A4FF-0DA1BFFA8856}" srcOrd="2" destOrd="0" presId="urn:microsoft.com/office/officeart/2005/8/layout/process1"/>
    <dgm:cxn modelId="{6422C8B5-AC99-4E39-8920-E45F5E18EB26}" type="presParOf" srcId="{6B27CCB3-7B7E-4E34-BC26-6392308934D7}" destId="{71CF82B0-3715-42AF-99BC-E6CDD3348A26}" srcOrd="3" destOrd="0" presId="urn:microsoft.com/office/officeart/2005/8/layout/process1"/>
    <dgm:cxn modelId="{3B63F027-0B43-42FA-8B3F-7BD99807F8C5}" type="presParOf" srcId="{71CF82B0-3715-42AF-99BC-E6CDD3348A26}" destId="{7906A7CB-EF82-43D3-AD4E-E407FF01CBA3}" srcOrd="0" destOrd="0" presId="urn:microsoft.com/office/officeart/2005/8/layout/process1"/>
    <dgm:cxn modelId="{045EF5E7-D28B-4D64-B64D-420B2BCF3646}" type="presParOf" srcId="{6B27CCB3-7B7E-4E34-BC26-6392308934D7}" destId="{3C7BF737-84BB-477E-9B38-FC9FC7D3D58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18B6F-394B-4CF6-8254-FD1EF9328502}">
      <dsp:nvSpPr>
        <dsp:cNvPr id="0" name=""/>
        <dsp:cNvSpPr/>
      </dsp:nvSpPr>
      <dsp:spPr>
        <a:xfrm>
          <a:off x="6226" y="0"/>
          <a:ext cx="1861039" cy="7002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1. Print a "fail" message</a:t>
          </a:r>
        </a:p>
      </dsp:txBody>
      <dsp:txXfrm>
        <a:off x="6226" y="0"/>
        <a:ext cx="1861039" cy="700200"/>
      </dsp:txXfrm>
    </dsp:sp>
    <dsp:sp modelId="{81791752-B693-42F4-90BF-3876620C3680}">
      <dsp:nvSpPr>
        <dsp:cNvPr id="0" name=""/>
        <dsp:cNvSpPr/>
      </dsp:nvSpPr>
      <dsp:spPr>
        <a:xfrm>
          <a:off x="2053369" y="119331"/>
          <a:ext cx="394540" cy="4615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053369" y="211638"/>
        <a:ext cx="276178" cy="276923"/>
      </dsp:txXfrm>
    </dsp:sp>
    <dsp:sp modelId="{E2F35C19-12BD-49AB-A4FF-0DA1BFFA8856}">
      <dsp:nvSpPr>
        <dsp:cNvPr id="0" name=""/>
        <dsp:cNvSpPr/>
      </dsp:nvSpPr>
      <dsp:spPr>
        <a:xfrm>
          <a:off x="2611681" y="0"/>
          <a:ext cx="1861039" cy="700200"/>
        </a:xfrm>
        <a:prstGeom prst="rect">
          <a:avLst/>
        </a:prstGeom>
        <a:gradFill rotWithShape="0">
          <a:gsLst>
            <a:gs pos="0">
              <a:schemeClr val="accent3">
                <a:hueOff val="1235198"/>
                <a:satOff val="0"/>
                <a:lumOff val="125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235198"/>
                <a:satOff val="0"/>
                <a:lumOff val="125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235198"/>
                <a:satOff val="0"/>
                <a:lumOff val="125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2. Unwind the stack</a:t>
          </a:r>
        </a:p>
      </dsp:txBody>
      <dsp:txXfrm>
        <a:off x="2611681" y="0"/>
        <a:ext cx="1861039" cy="700200"/>
      </dsp:txXfrm>
    </dsp:sp>
    <dsp:sp modelId="{71CF82B0-3715-42AF-99BC-E6CDD3348A26}">
      <dsp:nvSpPr>
        <dsp:cNvPr id="0" name=""/>
        <dsp:cNvSpPr/>
      </dsp:nvSpPr>
      <dsp:spPr>
        <a:xfrm>
          <a:off x="4658825" y="119331"/>
          <a:ext cx="394540" cy="4615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2470397"/>
                <a:satOff val="0"/>
                <a:lumOff val="25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470397"/>
                <a:satOff val="0"/>
                <a:lumOff val="25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470397"/>
                <a:satOff val="0"/>
                <a:lumOff val="25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4658825" y="211638"/>
        <a:ext cx="276178" cy="276923"/>
      </dsp:txXfrm>
    </dsp:sp>
    <dsp:sp modelId="{3C7BF737-84BB-477E-9B38-FC9FC7D3D585}">
      <dsp:nvSpPr>
        <dsp:cNvPr id="0" name=""/>
        <dsp:cNvSpPr/>
      </dsp:nvSpPr>
      <dsp:spPr>
        <a:xfrm>
          <a:off x="5217137" y="0"/>
          <a:ext cx="1861039" cy="700200"/>
        </a:xfrm>
        <a:prstGeom prst="rect">
          <a:avLst/>
        </a:prstGeom>
        <a:gradFill rotWithShape="0">
          <a:gsLst>
            <a:gs pos="0">
              <a:schemeClr val="accent3">
                <a:hueOff val="2470397"/>
                <a:satOff val="0"/>
                <a:lumOff val="25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470397"/>
                <a:satOff val="0"/>
                <a:lumOff val="25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470397"/>
                <a:satOff val="0"/>
                <a:lumOff val="25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3. End program</a:t>
          </a:r>
        </a:p>
      </dsp:txBody>
      <dsp:txXfrm>
        <a:off x="5217137" y="0"/>
        <a:ext cx="1861039" cy="700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planning error handling strategies in Rust it's always good to know what the good and bad outcomes of an operation are.  In the case of opening a file (as we did in the previous C example), we can force this information programmatically by deliberately generating an error by mismatching types (see above).</a:t>
            </a:r>
          </a:p>
          <a:p>
            <a:endParaRPr lang="en-GB" dirty="0"/>
          </a:p>
          <a:p>
            <a:r>
              <a:rPr lang="en-GB" dirty="0"/>
              <a:t>As you can see, we have highlighted (in yellow) the pertinent information about the expected enumerated Result type.</a:t>
            </a:r>
          </a:p>
          <a:p>
            <a:endParaRPr lang="en-GB" dirty="0"/>
          </a:p>
          <a:p>
            <a:r>
              <a:rPr lang="en-GB" dirty="0"/>
              <a:t>It shows two things:</a:t>
            </a:r>
          </a:p>
          <a:p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A good outcome ("success") will return a std::fs::File instance</a:t>
            </a:r>
          </a:p>
          <a:p>
            <a:pPr marL="228600" indent="-228600">
              <a:buAutoNum type="arabicPeriod"/>
            </a:pPr>
            <a:r>
              <a:rPr lang="en-GB" dirty="0"/>
              <a:t>A bad outcome ("failure") will return a std::io::Error instance</a:t>
            </a:r>
          </a:p>
          <a:p>
            <a:pPr marL="228600" indent="-228600"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Now we know this we can recode the extract to make use of this information and error-handle Rust-style…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762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example you can hopefully see that we've used the "match" keyword to take different actions depending on the value returned by the File::open operation.</a:t>
            </a:r>
          </a:p>
          <a:p>
            <a:endParaRPr lang="en-GB" dirty="0"/>
          </a:p>
          <a:p>
            <a:r>
              <a:rPr lang="en-GB" dirty="0"/>
              <a:t>If the Ok instance contains a "file" reference, we can assign that to the "</a:t>
            </a:r>
            <a:r>
              <a:rPr lang="en-GB" dirty="0" err="1"/>
              <a:t>myfile</a:t>
            </a:r>
            <a:r>
              <a:rPr lang="en-GB" dirty="0"/>
              <a:t>" variable.</a:t>
            </a:r>
          </a:p>
          <a:p>
            <a:r>
              <a:rPr lang="en-GB" dirty="0"/>
              <a:t>However, if the Err instance contains an "error" reference, we can invoke a customised panic! Macro, with a bespoke message and the error instance's contents; this will be written to stderr.</a:t>
            </a:r>
          </a:p>
          <a:p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524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For example, we could differentiate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File not found </a:t>
            </a:r>
            <a:r>
              <a:rPr lang="en-GB" i="1" dirty="0"/>
              <a:t>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File exists, but we don't have </a:t>
            </a:r>
            <a:r>
              <a:rPr lang="en-GB" i="1" dirty="0"/>
              <a:t>read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i="0" dirty="0"/>
              <a:t>Modifying the permissions on a file allows us to test this possibility.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i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i="0" dirty="0"/>
              <a:t>In this example three possibilities are demonstrated: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i="0" dirty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GB" i="0" dirty="0"/>
              <a:t>File not accessible (no "read" permission) for current user</a:t>
            </a:r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GB" i="0" dirty="0"/>
              <a:t>File not found (no file found with this name in the active directory)</a:t>
            </a:r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GB" i="0" dirty="0"/>
              <a:t>File was found, user has "read" permission, and it is successfully opened.</a:t>
            </a:r>
          </a:p>
          <a:p>
            <a:pPr marL="228600" indent="-228600">
              <a:buFont typeface="Arial" panose="020B0604020202020204" pitchFamily="34" charset="0"/>
              <a:buAutoNum type="arabicPeriod"/>
            </a:pPr>
            <a:endParaRPr lang="en-GB" i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i="0" dirty="0"/>
              <a:t>If an error instance is returned, we can perform another match to test what kind of error it is by using the </a:t>
            </a:r>
            <a:r>
              <a:rPr lang="en-GB" i="0" dirty="0" err="1"/>
              <a:t>ErrorKind</a:t>
            </a:r>
            <a:r>
              <a:rPr lang="en-GB" i="0" dirty="0"/>
              <a:t> enumerated list.  We explicitly check options 1 and 2, leaving a "catch all" for another other run-time possibilities.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i="0" dirty="0"/>
          </a:p>
          <a:p>
            <a:pPr marL="0" indent="0">
              <a:buFont typeface="Arial" panose="020B0604020202020204" pitchFamily="34" charset="0"/>
              <a:buNone/>
            </a:pPr>
            <a:endParaRPr lang="en-GB" i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i="0" dirty="0"/>
              <a:t>Note.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i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i="0" dirty="0"/>
              <a:t>If you don't specify a "catch all" the compiler will deem your match "non-exhaustive", i.e. you're not covering all possibilities.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i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i="0" dirty="0"/>
              <a:t>The compiler's warning will look something like this: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i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/>
              <a:t>error[E0004]: non-exhaustive patterns: `_` not covered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/>
              <a:t>  --&gt; rustfileerr3.rs:11:29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/>
              <a:t>   |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/>
              <a:t>11 |         Err(error) =&gt; match </a:t>
            </a:r>
            <a:r>
              <a:rPr lang="en-US" b="1" i="0" dirty="0" err="1"/>
              <a:t>error.kind</a:t>
            </a:r>
            <a:r>
              <a:rPr lang="en-US" b="1" i="0" dirty="0"/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/>
              <a:t>   |                             ^^^^^^^^^^^^ pattern `_` not covered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/>
              <a:t>   |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/>
              <a:t>   = help: ensure that all possible cases are being handled, possibly by adding wildcards or more match arms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/>
              <a:t>   = note: the matched value is of type `std::io::</a:t>
            </a:r>
            <a:r>
              <a:rPr lang="en-US" b="1" i="0" dirty="0" err="1"/>
              <a:t>ErrorKind</a:t>
            </a:r>
            <a:r>
              <a:rPr lang="en-US" b="1" i="0" dirty="0"/>
              <a:t>`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i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/>
              <a:t>error: aborting due to previous error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i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0" dirty="0"/>
              <a:t>For more information about this error, try `</a:t>
            </a:r>
            <a:r>
              <a:rPr lang="en-US" b="1" i="0" dirty="0" err="1"/>
              <a:t>rustc</a:t>
            </a:r>
            <a:r>
              <a:rPr lang="en-US" b="1" i="0" dirty="0"/>
              <a:t> --explain E0004`.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i="0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i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i="0" dirty="0"/>
              <a:t>This technique is effective but a little blunt in its approach, with a little more experience we can code this in a slightly neater fashion.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1" i="0" dirty="0"/>
          </a:p>
          <a:p>
            <a:pPr marL="0" indent="0">
              <a:buFont typeface="Arial" panose="020B0604020202020204" pitchFamily="34" charset="0"/>
              <a:buNone/>
            </a:pPr>
            <a:endParaRPr lang="en-GB" i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i="0" dirty="0"/>
              <a:t>Further reading: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i="0" dirty="0"/>
              <a:t>https://doc.rust-lang.org/std/io/enum.ErrorKind.html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i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972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performing a simple error handle for a common operation.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986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/>
              <a:t>Obviously, the shortcoming here is that it </a:t>
            </a:r>
            <a:r>
              <a:rPr lang="en-GB" b="0" i="1" dirty="0"/>
              <a:t>does</a:t>
            </a:r>
            <a:r>
              <a:rPr lang="en-GB" b="0" dirty="0"/>
              <a:t> panic (Result value is an Err variant) and we have no specific handling mechanism at hand.</a:t>
            </a:r>
          </a:p>
          <a:p>
            <a:endParaRPr lang="en-GB" b="1" dirty="0"/>
          </a:p>
          <a:p>
            <a:r>
              <a:rPr lang="en-GB" b="0" dirty="0"/>
              <a:t>There is a slightly more useful helper: expect()</a:t>
            </a:r>
          </a:p>
          <a:p>
            <a:endParaRPr lang="en-GB" b="0" dirty="0"/>
          </a:p>
          <a:p>
            <a:endParaRPr lang="en-GB" b="0" dirty="0"/>
          </a:p>
          <a:p>
            <a:endParaRPr lang="en-GB" b="1" dirty="0"/>
          </a:p>
          <a:p>
            <a:r>
              <a:rPr lang="en-GB" b="1" dirty="0"/>
              <a:t>Further reading: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https://doc.rust-lang.org/std/result/enum.Result.html#method.unwrap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256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Further reading: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https://doc.rust-lang.org/std/result/enum.Result.html#method.expect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606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489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can see from the function's return type annotation, it will return a Result type, but the two values (Ok, Err) may be a valid path or an error.</a:t>
            </a:r>
          </a:p>
          <a:p>
            <a:endParaRPr lang="en-GB" dirty="0"/>
          </a:p>
          <a:p>
            <a:r>
              <a:rPr lang="en-GB" dirty="0"/>
              <a:t>The error may be either:</a:t>
            </a:r>
          </a:p>
          <a:p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File not found (from the File::open method)</a:t>
            </a:r>
          </a:p>
          <a:p>
            <a:pPr marL="228600" indent="-228600">
              <a:buAutoNum type="arabicPeriod"/>
            </a:pPr>
            <a:r>
              <a:rPr lang="en-GB" dirty="0"/>
              <a:t>An encountered data issue (from the </a:t>
            </a:r>
            <a:r>
              <a:rPr lang="en-GB" dirty="0" err="1"/>
              <a:t>read_to_string</a:t>
            </a:r>
            <a:r>
              <a:rPr lang="en-GB" dirty="0"/>
              <a:t> function)</a:t>
            </a:r>
          </a:p>
          <a:p>
            <a:pPr marL="228600" indent="-228600"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Note.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dirty="0" err="1"/>
              <a:t>read_to_string</a:t>
            </a:r>
            <a:r>
              <a:rPr lang="en-GB" dirty="0"/>
              <a:t> function will </a:t>
            </a:r>
            <a:r>
              <a:rPr lang="en-GB" i="1" dirty="0"/>
              <a:t>also</a:t>
            </a:r>
            <a:r>
              <a:rPr lang="en-GB" dirty="0"/>
              <a:t> return an error if the path doesn't already exist – but, of course, that would have already been screened out (99.9%) of the time, by the File::open function.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3472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Of course, another possibility is that there might be an error generated by the </a:t>
            </a:r>
            <a:r>
              <a:rPr lang="en-GB" dirty="0" err="1"/>
              <a:t>read_to_string</a:t>
            </a:r>
            <a:r>
              <a:rPr lang="en-GB" dirty="0"/>
              <a:t> function, for example if the contents of the file are not valid UTF-8.</a:t>
            </a:r>
          </a:p>
          <a:p>
            <a:endParaRPr lang="en-GB" dirty="0"/>
          </a:p>
          <a:p>
            <a:r>
              <a:rPr lang="en-GB" dirty="0"/>
              <a:t>You might be thinking, from a programming perspective, that this looks a little clunky – don't worry, it is – there's a lot of duplicated "boilerplate" that the "match" construct requires.</a:t>
            </a:r>
          </a:p>
          <a:p>
            <a:endParaRPr lang="en-GB" dirty="0"/>
          </a:p>
          <a:p>
            <a:r>
              <a:rPr lang="en-GB" dirty="0"/>
              <a:t>On the next slide we'll investigate a slightly easier-to-read (and shorter) syntax.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Further reading:</a:t>
            </a:r>
          </a:p>
          <a:p>
            <a:r>
              <a:rPr lang="en-GB" b="0" dirty="0"/>
              <a:t>https://doc.rust-lang.org/std/fs/fn.read_to_string.html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812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essentially, we are seeing:</a:t>
            </a:r>
          </a:p>
          <a:p>
            <a:endParaRPr lang="en-GB" dirty="0"/>
          </a:p>
          <a:p>
            <a:r>
              <a:rPr lang="en-US" b="0" i="0" dirty="0">
                <a:solidFill>
                  <a:srgbClr val="9D00EC"/>
                </a:solidFill>
                <a:effectLst/>
                <a:latin typeface="Source Code Pro" panose="020B0509030403020204" pitchFamily="49" charset="0"/>
              </a:rPr>
              <a:t>match </a:t>
            </a:r>
            <a:r>
              <a:rPr lang="en-US" b="0" i="0" dirty="0" err="1">
                <a:solidFill>
                  <a:srgbClr val="9D00EC"/>
                </a:solidFill>
                <a:effectLst/>
                <a:latin typeface="Source Code Pro" panose="020B0509030403020204" pitchFamily="49" charset="0"/>
              </a:rPr>
              <a:t>some_expression</a:t>
            </a:r>
            <a:r>
              <a:rPr lang="en-US" b="0" i="0" dirty="0">
                <a:solidFill>
                  <a:srgbClr val="9D00EC"/>
                </a:solidFill>
                <a:effectLst/>
                <a:latin typeface="Source Code Pro" panose="020B0509030403020204" pitchFamily="49" charset="0"/>
              </a:rPr>
              <a:t> {</a:t>
            </a:r>
          </a:p>
          <a:p>
            <a:r>
              <a:rPr lang="en-US" b="0" i="0" dirty="0">
                <a:solidFill>
                  <a:srgbClr val="9D00EC"/>
                </a:solidFill>
                <a:effectLst/>
                <a:latin typeface="Source Code Pro" panose="020B0509030403020204" pitchFamily="49" charset="0"/>
              </a:rPr>
              <a:t>    Ok(value) =&gt; value,</a:t>
            </a:r>
          </a:p>
          <a:p>
            <a:r>
              <a:rPr lang="en-US" b="0" i="0" dirty="0">
                <a:solidFill>
                  <a:srgbClr val="9D00EC"/>
                </a:solidFill>
                <a:effectLst/>
                <a:latin typeface="Source Code Pro" panose="020B0509030403020204" pitchFamily="49" charset="0"/>
              </a:rPr>
              <a:t>    Err(err) =&gt; return Err(err),</a:t>
            </a:r>
          </a:p>
          <a:p>
            <a:r>
              <a:rPr lang="en-US" b="0" i="0" dirty="0">
                <a:solidFill>
                  <a:srgbClr val="9D00EC"/>
                </a:solidFill>
                <a:effectLst/>
                <a:latin typeface="Source Code Pro" panose="020B0509030403020204" pitchFamily="49" charset="0"/>
              </a:rPr>
              <a:t>}</a:t>
            </a:r>
          </a:p>
          <a:p>
            <a:endParaRPr lang="en-US" b="0" i="0" dirty="0">
              <a:solidFill>
                <a:srgbClr val="9D00EC"/>
              </a:solidFill>
              <a:effectLst/>
              <a:latin typeface="Source Code Pro" panose="020B0509030403020204" pitchFamily="49" charset="0"/>
            </a:endParaRPr>
          </a:p>
          <a:p>
            <a:r>
              <a:rPr lang="en-US" b="0" i="0" dirty="0">
                <a:solidFill>
                  <a:srgbClr val="9D00EC"/>
                </a:solidFill>
                <a:effectLst/>
                <a:latin typeface="Source Code Pro" panose="020B0509030403020204" pitchFamily="49" charset="0"/>
              </a:rPr>
              <a:t>Replaced by a terser:</a:t>
            </a:r>
          </a:p>
          <a:p>
            <a:endParaRPr lang="en-US" b="0" i="0" dirty="0">
              <a:solidFill>
                <a:srgbClr val="9D00EC"/>
              </a:solidFill>
              <a:effectLst/>
              <a:latin typeface="Source Code Pro" panose="020B0509030403020204" pitchFamily="49" charset="0"/>
            </a:endParaRPr>
          </a:p>
          <a:p>
            <a:r>
              <a:rPr lang="en-GB" b="0" i="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some_expression</a:t>
            </a:r>
            <a:r>
              <a:rPr lang="en-GB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?</a:t>
            </a:r>
          </a:p>
          <a:p>
            <a:endParaRPr lang="en-GB" b="0" i="0" dirty="0">
              <a:solidFill>
                <a:srgbClr val="000000"/>
              </a:solidFill>
              <a:effectLst/>
              <a:latin typeface="Source Code Pro" panose="020B0509030403020204" pitchFamily="49" charset="0"/>
            </a:endParaRPr>
          </a:p>
          <a:p>
            <a:endParaRPr lang="en-GB" dirty="0"/>
          </a:p>
          <a:p>
            <a:r>
              <a:rPr lang="en-GB" dirty="0"/>
              <a:t>The ? try operator is appended to the operation(s) that might fail, in this case:</a:t>
            </a:r>
          </a:p>
          <a:p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The opening of the configuration-based text file</a:t>
            </a:r>
          </a:p>
          <a:p>
            <a:pPr marL="228600" indent="-228600">
              <a:buAutoNum type="arabicPeriod"/>
            </a:pPr>
            <a:r>
              <a:rPr lang="en-GB" dirty="0"/>
              <a:t>Reading the contents of the configuration file</a:t>
            </a:r>
          </a:p>
          <a:p>
            <a:pPr marL="228600" indent="-228600"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replaces a lot of the "match" expression's boilerplate previously seen by performing similar actions "underneath the hood".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Theoretically, Rust's method chaining techniques (you might be familiar with from languages such as Python etc.) allow us to combine to operations, e.g.</a:t>
            </a:r>
          </a:p>
          <a:p>
            <a:pPr marL="0" indent="0">
              <a:buNone/>
            </a:pPr>
            <a:endParaRPr lang="en-GB" sz="1200" dirty="0">
              <a:solidFill>
                <a:srgbClr val="0070C0"/>
              </a:solidFill>
              <a:latin typeface="+mn-lt"/>
            </a:endParaRPr>
          </a:p>
          <a:p>
            <a:pPr marL="0" indent="0">
              <a:buNone/>
            </a:pPr>
            <a:r>
              <a:rPr lang="en-GB" sz="12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200" dirty="0"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70C0"/>
                </a:solidFill>
                <a:latin typeface="Consolas" panose="020B0609020204030204" pitchFamily="49" charset="0"/>
              </a:rPr>
              <a:t>mut</a:t>
            </a:r>
            <a:r>
              <a:rPr lang="en-GB" sz="1200" dirty="0">
                <a:latin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</a:rPr>
              <a:t>mypath</a:t>
            </a:r>
            <a:r>
              <a:rPr lang="en-GB" sz="1200" dirty="0">
                <a:latin typeface="Consolas" panose="020B0609020204030204" pitchFamily="49" charset="0"/>
              </a:rPr>
              <a:t> = String::new();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onsolas" panose="020B0609020204030204" pitchFamily="49" charset="0"/>
              </a:rPr>
              <a:t>File::open(</a:t>
            </a:r>
            <a:r>
              <a:rPr lang="en-GB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en-GB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path.cfg</a:t>
            </a:r>
            <a:r>
              <a:rPr lang="en-GB" sz="12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en-GB" sz="1200" dirty="0">
                <a:latin typeface="Consolas" panose="020B0609020204030204" pitchFamily="49" charset="0"/>
              </a:rPr>
              <a:t>)</a:t>
            </a:r>
            <a:r>
              <a:rPr lang="en-GB" sz="1200" dirty="0">
                <a:highlight>
                  <a:srgbClr val="FFFF00"/>
                </a:highlight>
                <a:latin typeface="Consolas" panose="020B0609020204030204" pitchFamily="49" charset="0"/>
              </a:rPr>
              <a:t>?</a:t>
            </a:r>
            <a:r>
              <a:rPr lang="en-GB" sz="1200" b="1" dirty="0"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GB" sz="1200" dirty="0">
                <a:latin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</a:rPr>
              <a:t>read_to_string</a:t>
            </a:r>
            <a:r>
              <a:rPr lang="en-GB" sz="1200" dirty="0">
                <a:latin typeface="Consolas" panose="020B0609020204030204" pitchFamily="49" charset="0"/>
              </a:rPr>
              <a:t>(&amp;</a:t>
            </a:r>
            <a:r>
              <a:rPr lang="en-GB" sz="1200" dirty="0">
                <a:solidFill>
                  <a:srgbClr val="0070C0"/>
                </a:solidFill>
                <a:latin typeface="Consolas" panose="020B0609020204030204" pitchFamily="49" charset="0"/>
              </a:rPr>
              <a:t>mut</a:t>
            </a:r>
            <a:r>
              <a:rPr lang="en-GB" sz="1200" dirty="0">
                <a:latin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</a:rPr>
              <a:t>mypath</a:t>
            </a:r>
            <a:r>
              <a:rPr lang="en-GB" sz="1200" dirty="0">
                <a:latin typeface="Consolas" panose="020B0609020204030204" pitchFamily="49" charset="0"/>
              </a:rPr>
              <a:t>)</a:t>
            </a:r>
            <a:r>
              <a:rPr lang="en-GB" sz="1200" b="1" dirty="0">
                <a:highlight>
                  <a:srgbClr val="FFFF00"/>
                </a:highlight>
                <a:latin typeface="Consolas" panose="020B0609020204030204" pitchFamily="49" charset="0"/>
              </a:rPr>
              <a:t>?</a:t>
            </a:r>
            <a:r>
              <a:rPr lang="en-GB" sz="1200" dirty="0">
                <a:latin typeface="Consolas" panose="020B0609020204030204" pitchFamily="49" charset="0"/>
              </a:rPr>
              <a:t>;</a:t>
            </a:r>
          </a:p>
          <a:p>
            <a:endParaRPr lang="en-GB" sz="1200" dirty="0">
              <a:latin typeface="Consolas" panose="020B0609020204030204" pitchFamily="49" charset="0"/>
            </a:endParaRPr>
          </a:p>
          <a:p>
            <a:r>
              <a:rPr lang="en-GB" sz="1200" dirty="0">
                <a:latin typeface="Consolas" panose="020B0609020204030204" pitchFamily="49" charset="0"/>
              </a:rPr>
              <a:t>	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Technical note.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0" dirty="0"/>
              <a:t>As we have "collapsed" some of the code together, and changes to its value will occur, "</a:t>
            </a:r>
            <a:r>
              <a:rPr lang="en-GB" b="0" dirty="0" err="1"/>
              <a:t>myfile</a:t>
            </a:r>
            <a:r>
              <a:rPr lang="en-GB" b="0" dirty="0"/>
              <a:t>" must now be tagged as mutable.</a:t>
            </a:r>
          </a:p>
          <a:p>
            <a:pPr marL="0" indent="0">
              <a:buNone/>
            </a:pPr>
            <a:endParaRPr lang="en-GB" b="0" dirty="0"/>
          </a:p>
          <a:p>
            <a:pPr marL="0" indent="0">
              <a:buNone/>
            </a:pPr>
            <a:r>
              <a:rPr lang="en-GB" b="0" dirty="0"/>
              <a:t>Also, the ? can only be used in functions where the programmer has permitted a return type of Result – it must work the same as a "match" expression version would.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Further</a:t>
            </a:r>
            <a:r>
              <a:rPr lang="en-GB" b="1" baseline="0" dirty="0"/>
              <a:t> reading:</a:t>
            </a:r>
            <a:endParaRPr lang="en-GB" b="1" dirty="0"/>
          </a:p>
          <a:p>
            <a:pPr marL="0" indent="0">
              <a:buNone/>
            </a:pPr>
            <a:r>
              <a:rPr lang="en-GB" dirty="0"/>
              <a:t>https://github.com/rust-lang/rfcs/blob/master/text/0243-trait-based-exception-handling.md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226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Hopefully, the output from the various situations should have been handled similarly, just with less explicit (and longer) syntax.</a:t>
            </a:r>
          </a:p>
          <a:p>
            <a:endParaRPr lang="en-GB" dirty="0"/>
          </a:p>
          <a:p>
            <a:r>
              <a:rPr lang="en-GB" b="1" dirty="0"/>
              <a:t>Further reading:</a:t>
            </a:r>
          </a:p>
          <a:p>
            <a:r>
              <a:rPr lang="en-GB" b="0" dirty="0"/>
              <a:t>https://doc.rust-lang.org/std/fs/fn.read_to_string.html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81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error 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7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What happens to a Rust executable if we try to divide an integer by 0?    Try it… we'll wait for you.    </a:t>
            </a:r>
          </a:p>
          <a:p>
            <a:endParaRPr lang="en-GB" b="0" dirty="0"/>
          </a:p>
          <a:p>
            <a:r>
              <a:rPr lang="en-GB" b="0" dirty="0"/>
              <a:t>Yes, that's a problem isn't it – not the "division by zero" error you were probably expecting?</a:t>
            </a:r>
          </a:p>
          <a:p>
            <a:endParaRPr lang="en-GB" b="0" dirty="0"/>
          </a:p>
          <a:p>
            <a:r>
              <a:rPr lang="en-GB" b="0" dirty="0"/>
              <a:t>In this example we can check to see if a division by the second integer will cause a problem, typically overflows etc. but it could also work for the common processing bane: division by zero (which will generate an "inf" response)</a:t>
            </a:r>
          </a:p>
          <a:p>
            <a:endParaRPr lang="en-GB" b="0" dirty="0"/>
          </a:p>
          <a:p>
            <a:r>
              <a:rPr lang="en-GB" b="0" dirty="0"/>
              <a:t>The returning "result" is an option, possible containing Some(&lt;int&gt;) or None – depending on the outcome of the </a:t>
            </a:r>
            <a:r>
              <a:rPr lang="en-GB" b="0" dirty="0" err="1"/>
              <a:t>checked_div</a:t>
            </a:r>
            <a:r>
              <a:rPr lang="en-GB" b="0" dirty="0"/>
              <a:t> method.</a:t>
            </a:r>
          </a:p>
          <a:p>
            <a:endParaRPr lang="en-GB" b="0" dirty="0"/>
          </a:p>
          <a:p>
            <a:r>
              <a:rPr lang="en-GB" b="0" dirty="0"/>
              <a:t>It's simple enough to handle this in the caller using techniques similar to those we've seen before.</a:t>
            </a:r>
          </a:p>
          <a:p>
            <a:endParaRPr lang="en-GB" b="0" dirty="0"/>
          </a:p>
          <a:p>
            <a:endParaRPr lang="en-GB" b="0" dirty="0"/>
          </a:p>
          <a:p>
            <a:r>
              <a:rPr lang="en-GB" b="0" dirty="0"/>
              <a:t>Alter the 0 to a sensible value to check that the "good" arm of the match statement is correctly performed.</a:t>
            </a:r>
          </a:p>
          <a:p>
            <a:endParaRPr lang="en-GB" b="0" dirty="0"/>
          </a:p>
          <a:p>
            <a:endParaRPr lang="en-GB" b="0" dirty="0"/>
          </a:p>
          <a:p>
            <a:r>
              <a:rPr lang="en-GB" b="1" dirty="0"/>
              <a:t>Technical note.</a:t>
            </a:r>
          </a:p>
          <a:p>
            <a:endParaRPr lang="en-GB" b="1" dirty="0"/>
          </a:p>
          <a:p>
            <a:r>
              <a:rPr lang="en-GB" b="0" dirty="0"/>
              <a:t>From the Rust documentation:</a:t>
            </a:r>
          </a:p>
          <a:p>
            <a:endParaRPr lang="en-US" b="1" dirty="0">
              <a:effectLst/>
              <a:latin typeface="Source Code Pro" panose="020B0509030403020204" pitchFamily="49" charset="0"/>
            </a:endParaRPr>
          </a:p>
          <a:p>
            <a:r>
              <a:rPr lang="en-US" b="0" dirty="0"/>
              <a:t>pub const </a:t>
            </a:r>
            <a:r>
              <a:rPr lang="en-US" b="0" dirty="0" err="1"/>
              <a:t>fn</a:t>
            </a:r>
            <a:r>
              <a:rPr lang="en-US" b="0" dirty="0"/>
              <a:t> </a:t>
            </a:r>
            <a:r>
              <a:rPr lang="en-US" b="1" dirty="0" err="1"/>
              <a:t>checked_div</a:t>
            </a:r>
            <a:r>
              <a:rPr lang="en-US" b="0" dirty="0"/>
              <a:t>(self, </a:t>
            </a:r>
            <a:r>
              <a:rPr lang="en-US" b="0" dirty="0" err="1"/>
              <a:t>rhs</a:t>
            </a:r>
            <a:r>
              <a:rPr lang="en-US" b="0" dirty="0"/>
              <a:t>: i32) -&gt; Option&lt;i32&gt;</a:t>
            </a:r>
          </a:p>
          <a:p>
            <a:r>
              <a:rPr lang="en-US" b="0" dirty="0"/>
              <a:t>Checked integer division. Computes self / </a:t>
            </a:r>
            <a:r>
              <a:rPr lang="en-US" b="0" dirty="0" err="1"/>
              <a:t>rhs</a:t>
            </a:r>
            <a:r>
              <a:rPr lang="en-US" b="0" dirty="0"/>
              <a:t>, returning None if </a:t>
            </a:r>
            <a:r>
              <a:rPr lang="en-US" b="0" dirty="0" err="1"/>
              <a:t>rhs</a:t>
            </a:r>
            <a:r>
              <a:rPr lang="en-US" b="0" dirty="0"/>
              <a:t> == 0 or the division results in overflow.</a:t>
            </a:r>
            <a:endParaRPr lang="en-GB" b="0" dirty="0"/>
          </a:p>
          <a:p>
            <a:endParaRPr lang="en-GB" b="0" dirty="0"/>
          </a:p>
          <a:p>
            <a:r>
              <a:rPr lang="en-GB" b="1" dirty="0"/>
              <a:t>Further reading:</a:t>
            </a:r>
          </a:p>
          <a:p>
            <a:endParaRPr lang="en-GB" b="1" dirty="0"/>
          </a:p>
          <a:p>
            <a:r>
              <a:rPr lang="en-GB" b="0" dirty="0"/>
              <a:t>https://doc.rust-lang.org/stable/std/primitive.i32.html</a:t>
            </a:r>
          </a:p>
          <a:p>
            <a:r>
              <a:rPr lang="en-GB" dirty="0"/>
              <a:t>https://tensorflow.github.io/rust/num_traits/ops/checked/trait.CheckedDiv.html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398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handling errors in calculations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982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Rust, keywords are separated into three distinct categories.</a:t>
            </a:r>
          </a:p>
          <a:p>
            <a:endParaRPr lang="en-GB" dirty="0"/>
          </a:p>
          <a:p>
            <a:r>
              <a:rPr lang="en-GB" dirty="0"/>
              <a:t>These categories are: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Strict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Reserved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Weak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Each category refers to the keywords level of restriction in terms of naming identifiers, e.g. items, variables, labels, crates etc.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detail then: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Strict	- cannot be used for naming identifiers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Reserved 	- at time of writing, these keywords are reserved for </a:t>
            </a:r>
            <a:r>
              <a:rPr lang="en-GB" i="1" dirty="0"/>
              <a:t>future</a:t>
            </a:r>
            <a:r>
              <a:rPr lang="en-GB" dirty="0"/>
              <a:t> use (to make existing code forward-compatible with new Rust language development)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Weak	- only have special meaning in particular contexts, so may be usable as an identifier ("union" is the quoted example of this)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addition it is possible to use </a:t>
            </a:r>
            <a:r>
              <a:rPr lang="en-GB" i="1" dirty="0"/>
              <a:t>raw</a:t>
            </a:r>
            <a:r>
              <a:rPr lang="en-GB" dirty="0"/>
              <a:t> identifiers.  A raw identifier allows you to use keywords as an identifier; simply prefix the keyword with "r#".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For example…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 err="1"/>
              <a:t>fn</a:t>
            </a:r>
            <a:r>
              <a:rPr lang="en-GB" b="1" dirty="0"/>
              <a:t> move()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     //do something…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}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i="1" dirty="0"/>
              <a:t>won't </a:t>
            </a:r>
            <a:r>
              <a:rPr lang="en-GB" dirty="0"/>
              <a:t>compile.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However, this </a:t>
            </a:r>
            <a:r>
              <a:rPr lang="en-GB" i="1" dirty="0"/>
              <a:t>will</a:t>
            </a:r>
            <a:r>
              <a:rPr lang="en-GB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fn</a:t>
            </a:r>
            <a:r>
              <a:rPr lang="en-GB" dirty="0"/>
              <a:t> </a:t>
            </a:r>
            <a:r>
              <a:rPr lang="en-GB" b="1" dirty="0" err="1"/>
              <a:t>r#</a:t>
            </a:r>
            <a:r>
              <a:rPr lang="en-GB" dirty="0" err="1"/>
              <a:t>move</a:t>
            </a:r>
            <a:r>
              <a:rPr lang="en-GB" dirty="0"/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    //do something…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}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addition, the "r#" must also be used on the function call itself.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771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 err="1"/>
              <a:t>Errror</a:t>
            </a:r>
            <a:r>
              <a:rPr lang="en-GB" b="0" dirty="0"/>
              <a:t> handling is not straightforward, and all programming languages tend to approach it a little differently.</a:t>
            </a:r>
          </a:p>
          <a:p>
            <a:endParaRPr lang="en-GB" b="0" dirty="0"/>
          </a:p>
          <a:p>
            <a:r>
              <a:rPr lang="en-GB" b="0" dirty="0"/>
              <a:t>C++'s exception handling strategy might seem ideal – but it's not appropriate in all cases, particularly when developing low-level code – due to its dynamic use of the heap.</a:t>
            </a:r>
          </a:p>
          <a:p>
            <a:endParaRPr lang="en-GB" b="0" dirty="0"/>
          </a:p>
          <a:p>
            <a:r>
              <a:rPr lang="en-GB" b="0" dirty="0"/>
              <a:t>C generally relies on the function's return mechanism to supply status codes.  Moreover, it generally leads programmers to adopt a LBYL (look before you leap) approach where a condition is checked before an action is performed, e.g. if a file exists, it can be opened.  There are many problems with this approach, however:</a:t>
            </a:r>
          </a:p>
          <a:p>
            <a:endParaRPr lang="en-GB" b="0" dirty="0"/>
          </a:p>
          <a:p>
            <a:pPr marL="228600" indent="-228600">
              <a:buFont typeface="+mj-lt"/>
              <a:buAutoNum type="arabicPeriod"/>
            </a:pPr>
            <a:r>
              <a:rPr lang="en-GB" b="0" dirty="0"/>
              <a:t>relies on the programmer to test actions consistently (and remember to do so)</a:t>
            </a:r>
          </a:p>
          <a:p>
            <a:pPr marL="228600" indent="-228600">
              <a:buFont typeface="+mj-lt"/>
              <a:buAutoNum type="arabicPeriod"/>
            </a:pPr>
            <a:r>
              <a:rPr lang="en-GB" b="0" dirty="0"/>
              <a:t>can be unreliable – for example, system circumstances may change between a test and the desired action (e.g. a file being moved/deleted in a shared location)</a:t>
            </a:r>
          </a:p>
          <a:p>
            <a:pPr marL="228600" indent="-228600">
              <a:buFont typeface="+mj-lt"/>
              <a:buAutoNum type="arabicPeriod"/>
            </a:pPr>
            <a:r>
              <a:rPr lang="en-GB" b="0" dirty="0"/>
              <a:t>code can become unnecessarily cluttered, harming readability; usually due to duplication in the test/desired action</a:t>
            </a:r>
          </a:p>
          <a:p>
            <a:pPr marL="0" indent="0">
              <a:buFont typeface="+mj-lt"/>
              <a:buNone/>
            </a:pPr>
            <a:endParaRPr lang="en-GB" b="0" dirty="0"/>
          </a:p>
          <a:p>
            <a:pPr marL="0" indent="0">
              <a:buFont typeface="+mj-lt"/>
              <a:buNone/>
            </a:pPr>
            <a:r>
              <a:rPr lang="en-GB" b="0" dirty="0"/>
              <a:t>C's error handling support (</a:t>
            </a:r>
            <a:r>
              <a:rPr lang="en-GB" b="0" dirty="0" err="1"/>
              <a:t>error.h</a:t>
            </a:r>
            <a:r>
              <a:rPr lang="en-GB" b="0" dirty="0"/>
              <a:t> etc in the standard library) is therefore somewhat slim but, of course, can be supplemented by custom code libraries.  </a:t>
            </a:r>
          </a:p>
          <a:p>
            <a:pPr marL="0" indent="0">
              <a:buFont typeface="+mj-lt"/>
              <a:buNone/>
            </a:pPr>
            <a:endParaRPr lang="en-GB" b="0" dirty="0"/>
          </a:p>
          <a:p>
            <a:pPr marL="0" indent="0">
              <a:buFont typeface="+mj-lt"/>
              <a:buNone/>
            </a:pPr>
            <a:r>
              <a:rPr lang="en-GB" b="0" dirty="0"/>
              <a:t>Other modern, popularist languages such as Python work on the EAFP (easier to ask for forgiveness than permission) idiom.</a:t>
            </a:r>
          </a:p>
          <a:p>
            <a:pPr marL="0" indent="0">
              <a:buFont typeface="+mj-lt"/>
              <a:buNone/>
            </a:pPr>
            <a:endParaRPr lang="en-GB" b="0" dirty="0"/>
          </a:p>
          <a:p>
            <a:pPr marL="0" indent="0">
              <a:buFont typeface="+mj-lt"/>
              <a:buNone/>
            </a:pPr>
            <a:r>
              <a:rPr lang="en-GB" b="0" dirty="0"/>
              <a:t>As we will see, Rust's approach is a little different.</a:t>
            </a:r>
          </a:p>
          <a:p>
            <a:pPr marL="0" indent="0">
              <a:buFont typeface="+mj-lt"/>
              <a:buNone/>
            </a:pPr>
            <a:endParaRPr lang="en-GB" b="0" dirty="0"/>
          </a:p>
          <a:p>
            <a:endParaRPr lang="en-GB" b="1" dirty="0"/>
          </a:p>
          <a:p>
            <a:r>
              <a:rPr lang="en-GB" b="1" dirty="0"/>
              <a:t>Further reading:</a:t>
            </a:r>
          </a:p>
          <a:p>
            <a:r>
              <a:rPr lang="en-GB" b="0" dirty="0"/>
              <a:t>https://pubs.opengroup.org/onlinepubs/9699919799/basedefs/errno.h.html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58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example we are attempting to open a file which (deliberately in our case) doesn't exist in the active directory.</a:t>
            </a:r>
          </a:p>
          <a:p>
            <a:endParaRPr lang="en-GB" dirty="0"/>
          </a:p>
          <a:p>
            <a:r>
              <a:rPr lang="en-GB" dirty="0"/>
              <a:t>With no valid FILE pointer returned, it can be tested appropriately, and C's error handling features can be explored.</a:t>
            </a:r>
          </a:p>
          <a:p>
            <a:endParaRPr lang="en-GB" dirty="0"/>
          </a:p>
          <a:p>
            <a:r>
              <a:rPr lang="en-GB" dirty="0"/>
              <a:t>Examples provided include the </a:t>
            </a:r>
            <a:r>
              <a:rPr lang="en-GB" dirty="0" err="1"/>
              <a:t>perror</a:t>
            </a:r>
            <a:r>
              <a:rPr lang="en-GB" dirty="0"/>
              <a:t>() and </a:t>
            </a:r>
            <a:r>
              <a:rPr lang="en-GB" dirty="0" err="1"/>
              <a:t>strerror</a:t>
            </a:r>
            <a:r>
              <a:rPr lang="en-GB" dirty="0"/>
              <a:t>() functions, access of the </a:t>
            </a:r>
            <a:r>
              <a:rPr lang="en-GB" dirty="0" err="1"/>
              <a:t>fopen</a:t>
            </a:r>
            <a:r>
              <a:rPr lang="en-GB" dirty="0"/>
              <a:t>() populated </a:t>
            </a:r>
            <a:r>
              <a:rPr lang="en-GB" dirty="0" err="1"/>
              <a:t>errno</a:t>
            </a:r>
            <a:r>
              <a:rPr lang="en-GB" dirty="0"/>
              <a:t> variable and some of the </a:t>
            </a:r>
            <a:r>
              <a:rPr lang="en-GB" dirty="0" err="1"/>
              <a:t>gcc</a:t>
            </a:r>
            <a:r>
              <a:rPr lang="en-GB" dirty="0"/>
              <a:t>-available #defined constants.</a:t>
            </a:r>
          </a:p>
          <a:p>
            <a:endParaRPr lang="en-GB" dirty="0"/>
          </a:p>
          <a:p>
            <a:r>
              <a:rPr lang="en-GB" dirty="0"/>
              <a:t>Of course, we could return the </a:t>
            </a:r>
            <a:r>
              <a:rPr lang="en-GB" dirty="0" err="1"/>
              <a:t>errno</a:t>
            </a:r>
            <a:r>
              <a:rPr lang="en-GB" dirty="0"/>
              <a:t> value (it would be 2 in this case) rather than explicitly using ERROR_FILE_NOT_FOUND (also 2).     </a:t>
            </a:r>
          </a:p>
          <a:p>
            <a:endParaRPr lang="en-GB" dirty="0"/>
          </a:p>
          <a:p>
            <a:r>
              <a:rPr lang="en-GB" b="1" dirty="0"/>
              <a:t>Note</a:t>
            </a:r>
            <a:r>
              <a:rPr lang="en-GB" dirty="0"/>
              <a:t>. #define constants may vary depending on operating system and compiler.</a:t>
            </a:r>
          </a:p>
          <a:p>
            <a:endParaRPr lang="en-GB" dirty="0"/>
          </a:p>
          <a:p>
            <a:r>
              <a:rPr lang="en-GB" dirty="0"/>
              <a:t>Depending on your operating system, it is simple to read the returned value; our example uses the cmd.exe prompt in Windows.    PowerShell or Unix-like operating system shells can also access these for scripting purposes etc.</a:t>
            </a:r>
          </a:p>
          <a:p>
            <a:endParaRPr lang="en-GB" dirty="0"/>
          </a:p>
          <a:p>
            <a:r>
              <a:rPr lang="en-GB" dirty="0"/>
              <a:t>MS Windows cmd.exe	echo %</a:t>
            </a:r>
            <a:r>
              <a:rPr lang="en-GB" dirty="0" err="1"/>
              <a:t>ErrorLevel</a:t>
            </a:r>
            <a:r>
              <a:rPr lang="en-GB" dirty="0"/>
              <a:t>%</a:t>
            </a:r>
          </a:p>
          <a:p>
            <a:r>
              <a:rPr lang="en-GB" dirty="0"/>
              <a:t>MS PowerShell	$</a:t>
            </a:r>
            <a:r>
              <a:rPr lang="en-GB" dirty="0" err="1"/>
              <a:t>LastExitCode</a:t>
            </a:r>
            <a:endParaRPr lang="en-GB" dirty="0"/>
          </a:p>
          <a:p>
            <a:r>
              <a:rPr lang="en-GB" dirty="0"/>
              <a:t>Bash		echo $?	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will attempt to replicate this in Rust.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61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We'll examine unrecoverable errors first and the panic! macro.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312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example we are using the Rust panic! macro.</a:t>
            </a:r>
          </a:p>
          <a:p>
            <a:endParaRPr lang="en-GB" dirty="0"/>
          </a:p>
          <a:p>
            <a:r>
              <a:rPr lang="en-GB" dirty="0"/>
              <a:t>The resulting error message isn't surprising because we've called panic! explicitly, so the filename and line reference (line 2, column 4) isn't a big revelation.</a:t>
            </a:r>
          </a:p>
          <a:p>
            <a:endParaRPr lang="en-GB" dirty="0"/>
          </a:p>
          <a:p>
            <a:r>
              <a:rPr lang="en-GB" dirty="0"/>
              <a:t>However, things become more useful if our code causes an error in another file, e.g. a crate/library…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Note.</a:t>
            </a:r>
          </a:p>
          <a:p>
            <a:endParaRPr lang="en-GB" dirty="0"/>
          </a:p>
          <a:p>
            <a:r>
              <a:rPr lang="en-GB" dirty="0"/>
              <a:t>If you wish to toggle panic! from unwind to abort strategy, try adding: </a:t>
            </a:r>
          </a:p>
          <a:p>
            <a:endParaRPr lang="en-GB" dirty="0"/>
          </a:p>
          <a:p>
            <a:r>
              <a:rPr lang="en-GB" b="1" dirty="0"/>
              <a:t>[</a:t>
            </a:r>
            <a:r>
              <a:rPr lang="en-GB" b="1" dirty="0" err="1"/>
              <a:t>profile.release</a:t>
            </a:r>
            <a:r>
              <a:rPr lang="en-GB" b="1" dirty="0"/>
              <a:t>]</a:t>
            </a:r>
          </a:p>
          <a:p>
            <a:r>
              <a:rPr lang="en-GB" b="1" dirty="0"/>
              <a:t>panic = 'abort'</a:t>
            </a:r>
          </a:p>
          <a:p>
            <a:endParaRPr lang="en-GB" dirty="0"/>
          </a:p>
          <a:p>
            <a:r>
              <a:rPr lang="en-GB" dirty="0"/>
              <a:t>to your </a:t>
            </a:r>
            <a:r>
              <a:rPr lang="en-GB" dirty="0" err="1"/>
              <a:t>Cargo.toml</a:t>
            </a:r>
            <a:r>
              <a:rPr lang="en-GB" dirty="0"/>
              <a:t>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32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example, the developer has attempted to access an element using an invalid index.  As per C, only elements 0, 1, 2 and 3 are valid here.</a:t>
            </a:r>
          </a:p>
          <a:p>
            <a:endParaRPr lang="en-GB" dirty="0"/>
          </a:p>
          <a:p>
            <a:r>
              <a:rPr lang="en-GB" dirty="0"/>
              <a:t>Running the code will cause Rust to panic and terminate the execution of the program (unlike C's default behaviour).</a:t>
            </a:r>
          </a:p>
          <a:p>
            <a:endParaRPr lang="en-GB" dirty="0"/>
          </a:p>
          <a:p>
            <a:r>
              <a:rPr lang="en-GB" dirty="0"/>
              <a:t>Let's add the environment variable and see the difference, e.g. in Microsoft Windows:</a:t>
            </a:r>
          </a:p>
          <a:p>
            <a:endParaRPr lang="en-GB" dirty="0"/>
          </a:p>
          <a:p>
            <a:r>
              <a:rPr lang="en-GB" b="1" dirty="0"/>
              <a:t>set RUST_BACKTRACE=1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And for *nix-like operating systems:</a:t>
            </a:r>
          </a:p>
          <a:p>
            <a:endParaRPr lang="en-GB" b="1" dirty="0"/>
          </a:p>
          <a:p>
            <a:r>
              <a:rPr lang="en-GB" b="1" dirty="0"/>
              <a:t>export RUST_BACKTRACE=1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694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From here we can see the full output and identify the cause and the underlying problem – it's a "bounds check" problem.</a:t>
            </a:r>
          </a:p>
          <a:p>
            <a:endParaRPr lang="en-GB" dirty="0"/>
          </a:p>
          <a:p>
            <a:r>
              <a:rPr lang="en-GB" dirty="0"/>
              <a:t>Of course, it won't always be immediately obvious!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19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an error is recoverable then the developer can deal with it.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836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6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6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6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6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6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/>
          <a:lstStyle/>
          <a:p>
            <a:r>
              <a:rPr lang="en-GB" dirty="0"/>
              <a:t>C to Rust: Chapter 12</a:t>
            </a:r>
            <a:br>
              <a:rPr lang="en-GB" dirty="0"/>
            </a:br>
            <a:r>
              <a:rPr lang="en-GB" sz="6000" i="1" dirty="0"/>
              <a:t>Error Handling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ZACOCTORUST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62A724-232E-4F1C-9070-04BBF007D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Result type: forcing errors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AE294-BB84-492A-84E3-609908A34A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7087" y="492735"/>
            <a:ext cx="6992937" cy="2871984"/>
          </a:xfrm>
        </p:spPr>
        <p:txBody>
          <a:bodyPr/>
          <a:lstStyle/>
          <a:p>
            <a:r>
              <a:rPr lang="en-GB" sz="1800" b="1" dirty="0"/>
              <a:t>Let's deliberately force an error…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Note</a:t>
            </a:r>
            <a:r>
              <a:rPr lang="en-GB" dirty="0"/>
              <a:t>. the </a:t>
            </a:r>
            <a:r>
              <a:rPr lang="en-GB" b="1" dirty="0">
                <a:latin typeface="Consolas" panose="020B0609020204030204" pitchFamily="49" charset="0"/>
              </a:rPr>
              <a:t>open()</a:t>
            </a:r>
            <a:r>
              <a:rPr lang="en-GB" dirty="0"/>
              <a:t> method will - by design - attempt open a file in </a:t>
            </a:r>
            <a:r>
              <a:rPr lang="en-GB" i="1" dirty="0"/>
              <a:t>read-only</a:t>
            </a:r>
            <a:r>
              <a:rPr lang="en-GB" dirty="0"/>
              <a:t> mode. 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GB" dirty="0"/>
              <a:t>The Rust compiler spots the </a:t>
            </a:r>
            <a:r>
              <a:rPr lang="en-GB" i="1" dirty="0"/>
              <a:t>incorrect type annotation </a:t>
            </a:r>
            <a:r>
              <a:rPr lang="en-GB" dirty="0"/>
              <a:t>("</a:t>
            </a:r>
            <a:r>
              <a:rPr lang="en-GB" b="1" dirty="0">
                <a:latin typeface="Consolas" panose="020B0609020204030204" pitchFamily="49" charset="0"/>
              </a:rPr>
              <a:t>char</a:t>
            </a:r>
            <a:r>
              <a:rPr lang="en-GB" dirty="0"/>
              <a:t>")…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BB4489-F93C-40B0-B90F-A5B382D21352}"/>
              </a:ext>
            </a:extLst>
          </p:cNvPr>
          <p:cNvSpPr txBox="1"/>
          <p:nvPr/>
        </p:nvSpPr>
        <p:spPr>
          <a:xfrm>
            <a:off x="4637088" y="878533"/>
            <a:ext cx="6437312" cy="147890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rmAutofit fontScale="55000" lnSpcReduction="20000"/>
          </a:bodyPr>
          <a:lstStyle/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2900" dirty="0">
                <a:solidFill>
                  <a:srgbClr val="0070C0"/>
                </a:solidFill>
                <a:latin typeface="Consolas" panose="020B0609020204030204" pitchFamily="49" charset="0"/>
              </a:rPr>
              <a:t>use</a:t>
            </a:r>
            <a:r>
              <a:rPr lang="en-GB" sz="2900" dirty="0">
                <a:latin typeface="Consolas" panose="020B0609020204030204" pitchFamily="49" charset="0"/>
              </a:rPr>
              <a:t> std::fs::File; 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29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2900" dirty="0">
                <a:latin typeface="Consolas" panose="020B0609020204030204" pitchFamily="49" charset="0"/>
              </a:rPr>
              <a:t> main() {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2900" dirty="0">
                <a:latin typeface="Consolas" panose="020B0609020204030204" pitchFamily="49" charset="0"/>
              </a:rPr>
              <a:t>    </a:t>
            </a:r>
            <a:r>
              <a:rPr lang="en-GB" sz="29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2900" dirty="0">
                <a:latin typeface="Consolas" panose="020B0609020204030204" pitchFamily="49" charset="0"/>
              </a:rPr>
              <a:t> </a:t>
            </a:r>
            <a:r>
              <a:rPr lang="en-GB" sz="2900" dirty="0" err="1">
                <a:latin typeface="Consolas" panose="020B0609020204030204" pitchFamily="49" charset="0"/>
              </a:rPr>
              <a:t>myfile:</a:t>
            </a:r>
            <a:r>
              <a:rPr lang="en-GB" sz="2900" dirty="0" err="1">
                <a:solidFill>
                  <a:srgbClr val="0070C0"/>
                </a:solidFill>
                <a:latin typeface="Consolas" panose="020B0609020204030204" pitchFamily="49" charset="0"/>
              </a:rPr>
              <a:t>char</a:t>
            </a:r>
            <a:r>
              <a:rPr lang="en-GB" sz="2900" dirty="0">
                <a:latin typeface="Consolas" panose="020B0609020204030204" pitchFamily="49" charset="0"/>
              </a:rPr>
              <a:t> = File::open(</a:t>
            </a:r>
            <a:r>
              <a:rPr lang="en-GB" sz="2900" dirty="0">
                <a:solidFill>
                  <a:srgbClr val="7030A0"/>
                </a:solidFill>
                <a:latin typeface="Consolas" panose="020B0609020204030204" pitchFamily="49" charset="0"/>
              </a:rPr>
              <a:t>"doesntexist.txt"</a:t>
            </a:r>
            <a:r>
              <a:rPr lang="en-GB" sz="2900" dirty="0">
                <a:latin typeface="Consolas" panose="020B0609020204030204" pitchFamily="49" charset="0"/>
              </a:rPr>
              <a:t>); 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29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003EC-7AE5-4D7F-8137-4A0584DE3659}"/>
              </a:ext>
            </a:extLst>
          </p:cNvPr>
          <p:cNvSpPr txBox="1"/>
          <p:nvPr/>
        </p:nvSpPr>
        <p:spPr>
          <a:xfrm>
            <a:off x="4637717" y="3618718"/>
            <a:ext cx="6992307" cy="304698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C:\Users\QA\rust&gt;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rustc rustfileerr.rs</a:t>
            </a:r>
          </a:p>
          <a:p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error[E0308]: 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mismatched types</a:t>
            </a:r>
          </a:p>
          <a:p>
            <a:r>
              <a:rPr lang="en-GB" sz="1200" dirty="0">
                <a:solidFill>
                  <a:srgbClr val="00B0F0"/>
                </a:solidFill>
                <a:latin typeface="Consolas" panose="020B0609020204030204" pitchFamily="49" charset="0"/>
              </a:rPr>
              <a:t> --&gt;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rustfileerr.rs:4:21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B0F0"/>
                </a:solidFill>
                <a:latin typeface="Consolas" panose="020B0609020204030204" pitchFamily="49" charset="0"/>
              </a:rPr>
              <a:t>|</a:t>
            </a:r>
          </a:p>
          <a:p>
            <a:r>
              <a:rPr lang="en-GB" sz="1200" dirty="0">
                <a:solidFill>
                  <a:srgbClr val="00B0F0"/>
                </a:solidFill>
                <a:latin typeface="Consolas" panose="020B0609020204030204" pitchFamily="49" charset="0"/>
              </a:rPr>
              <a:t>4 |  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let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myfile:char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= File::open("doesntexist.txt");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B0F0"/>
                </a:solidFill>
                <a:latin typeface="Consolas" panose="020B0609020204030204" pitchFamily="49" charset="0"/>
              </a:rPr>
              <a:t>|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200" dirty="0">
                <a:solidFill>
                  <a:srgbClr val="00B0F0"/>
                </a:solidFill>
                <a:latin typeface="Consolas" panose="020B0609020204030204" pitchFamily="49" charset="0"/>
              </a:rPr>
              <a:t>---- 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^^^^^^^^^^^^^^^^^^^^^^^^^^^^^ expected `char`, found </a:t>
            </a:r>
            <a:r>
              <a:rPr lang="en-GB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enum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 `std::result::Result`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B0F0"/>
                </a:solidFill>
                <a:latin typeface="Consolas" panose="020B0609020204030204" pitchFamily="49" charset="0"/>
              </a:rPr>
              <a:t>| 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</a:t>
            </a:r>
            <a:r>
              <a:rPr lang="en-GB" sz="1200" dirty="0">
                <a:solidFill>
                  <a:srgbClr val="00B0F0"/>
                </a:solidFill>
                <a:latin typeface="Consolas" panose="020B0609020204030204" pitchFamily="49" charset="0"/>
              </a:rPr>
              <a:t>|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B0F0"/>
                </a:solidFill>
                <a:latin typeface="Consolas" panose="020B0609020204030204" pitchFamily="49" charset="0"/>
              </a:rPr>
              <a:t>|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</a:t>
            </a:r>
            <a:r>
              <a:rPr lang="en-GB" sz="1200" dirty="0">
                <a:solidFill>
                  <a:srgbClr val="00B0F0"/>
                </a:solidFill>
                <a:latin typeface="Consolas" panose="020B0609020204030204" pitchFamily="49" charset="0"/>
              </a:rPr>
              <a:t> expected due to this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B0F0"/>
                </a:solidFill>
                <a:latin typeface="Consolas" panose="020B0609020204030204" pitchFamily="49" charset="0"/>
              </a:rPr>
              <a:t>|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B0F0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note: expected type `char`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</a:t>
            </a:r>
            <a:r>
              <a:rPr lang="en-GB" sz="1200" dirty="0">
                <a:highlight>
                  <a:srgbClr val="FFFF00"/>
                </a:highlight>
                <a:latin typeface="Consolas" panose="020B0609020204030204" pitchFamily="49" charset="0"/>
              </a:rPr>
              <a:t>found </a:t>
            </a:r>
            <a:r>
              <a:rPr lang="en-GB" sz="1200" dirty="0" err="1">
                <a:highlight>
                  <a:srgbClr val="FFFF00"/>
                </a:highlight>
                <a:latin typeface="Consolas" panose="020B0609020204030204" pitchFamily="49" charset="0"/>
              </a:rPr>
              <a:t>enum</a:t>
            </a:r>
            <a:r>
              <a:rPr lang="en-GB" sz="1200" dirty="0">
                <a:highlight>
                  <a:srgbClr val="FFFF00"/>
                </a:highlight>
                <a:latin typeface="Consolas" panose="020B0609020204030204" pitchFamily="49" charset="0"/>
              </a:rPr>
              <a:t> `std::result::Result&lt;std::fs::File, std::io::Error&gt;`</a:t>
            </a:r>
          </a:p>
          <a:p>
            <a:endParaRPr lang="en-GB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error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: aborting due to previous error</a:t>
            </a:r>
          </a:p>
          <a:p>
            <a:endParaRPr lang="en-GB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For more information about this error, try `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rustc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--explain E0308`.</a:t>
            </a:r>
          </a:p>
        </p:txBody>
      </p:sp>
      <p:pic>
        <p:nvPicPr>
          <p:cNvPr id="8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7FA54D74-CDA5-FAA0-10B3-9D22B2CA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115" y="878533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293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B49432-5EE6-4175-8594-A5309B75E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Result type: handling errors</a:t>
            </a:r>
          </a:p>
          <a:p>
            <a:r>
              <a:rPr lang="en-GB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F6439-9A87-4062-A6F0-1B5287E4AF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7088" y="371104"/>
            <a:ext cx="7170127" cy="4094163"/>
          </a:xfrm>
        </p:spPr>
        <p:txBody>
          <a:bodyPr/>
          <a:lstStyle/>
          <a:p>
            <a:r>
              <a:rPr lang="en-GB" b="1" dirty="0"/>
              <a:t>Here is the altered Rust code with appropriate error handling: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Note.  </a:t>
            </a:r>
            <a:r>
              <a:rPr lang="en-GB" dirty="0"/>
              <a:t>We are </a:t>
            </a:r>
            <a:r>
              <a:rPr lang="en-GB" i="1" dirty="0">
                <a:highlight>
                  <a:srgbClr val="FFFF00"/>
                </a:highlight>
              </a:rPr>
              <a:t>deliberately</a:t>
            </a:r>
            <a:r>
              <a:rPr lang="en-GB" dirty="0">
                <a:highlight>
                  <a:srgbClr val="FFFF00"/>
                </a:highlight>
              </a:rPr>
              <a:t> silencing </a:t>
            </a:r>
            <a:r>
              <a:rPr lang="en-GB" dirty="0"/>
              <a:t>the compiler's unused "</a:t>
            </a:r>
            <a:r>
              <a:rPr lang="en-GB" dirty="0" err="1"/>
              <a:t>myfile</a:t>
            </a:r>
            <a:r>
              <a:rPr lang="en-GB" dirty="0"/>
              <a:t>" warning </a:t>
            </a:r>
          </a:p>
          <a:p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9F7C1-6A1C-4248-A7C1-B6760769CF58}"/>
              </a:ext>
            </a:extLst>
          </p:cNvPr>
          <p:cNvSpPr txBox="1"/>
          <p:nvPr/>
        </p:nvSpPr>
        <p:spPr>
          <a:xfrm>
            <a:off x="4637088" y="878533"/>
            <a:ext cx="6373115" cy="377919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#![</a:t>
            </a:r>
            <a:r>
              <a:rPr lang="en-GB" sz="1400" dirty="0">
                <a:highlight>
                  <a:srgbClr val="FFFF00"/>
                </a:highlight>
                <a:latin typeface="Consolas" panose="020B0609020204030204" pitchFamily="49" charset="0"/>
              </a:rPr>
              <a:t>allow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highlight>
                  <a:srgbClr val="FFFF00"/>
                </a:highlight>
                <a:latin typeface="Consolas" panose="020B0609020204030204" pitchFamily="49" charset="0"/>
              </a:rPr>
              <a:t>warnings</a:t>
            </a:r>
            <a:r>
              <a:rPr lang="en-GB" sz="1400" dirty="0">
                <a:latin typeface="Consolas" panose="020B0609020204030204" pitchFamily="49" charset="0"/>
              </a:rPr>
              <a:t>, </a:t>
            </a:r>
            <a:r>
              <a:rPr lang="en-GB" sz="1400" dirty="0">
                <a:highlight>
                  <a:srgbClr val="FFFF00"/>
                </a:highlight>
                <a:latin typeface="Consolas" panose="020B0609020204030204" pitchFamily="49" charset="0"/>
              </a:rPr>
              <a:t>unused</a:t>
            </a:r>
            <a:r>
              <a:rPr lang="en-GB" sz="1400" dirty="0">
                <a:latin typeface="Consolas" panose="020B0609020204030204" pitchFamily="49" charset="0"/>
              </a:rPr>
              <a:t>)]</a:t>
            </a:r>
          </a:p>
          <a:p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use</a:t>
            </a:r>
            <a:r>
              <a:rPr lang="en-GB" sz="1400" dirty="0">
                <a:latin typeface="Consolas" panose="020B0609020204030204" pitchFamily="49" charset="0"/>
              </a:rPr>
              <a:t> std::fs::File;</a:t>
            </a:r>
          </a:p>
          <a:p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400" dirty="0">
                <a:latin typeface="Consolas" panose="020B0609020204030204" pitchFamily="49" charset="0"/>
              </a:rPr>
              <a:t> main() {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myfile</a:t>
            </a:r>
            <a:r>
              <a:rPr lang="en-GB" sz="1400" dirty="0">
                <a:latin typeface="Consolas" panose="020B0609020204030204" pitchFamily="49" charset="0"/>
              </a:rPr>
              <a:t> = File::open(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"doesntexist.txt"</a:t>
            </a:r>
            <a:r>
              <a:rPr lang="en-GB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myfile</a:t>
            </a:r>
            <a:r>
              <a:rPr lang="en-GB" sz="1400" dirty="0">
                <a:latin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match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myfile</a:t>
            </a:r>
            <a:r>
              <a:rPr lang="en-GB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    Ok(file) =&gt; file,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    Err(error) =&gt; {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        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panic!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"Runtime Error: {}"</a:t>
            </a:r>
            <a:r>
              <a:rPr lang="en-GB" sz="1400" dirty="0">
                <a:latin typeface="Consolas" panose="020B0609020204030204" pitchFamily="49" charset="0"/>
              </a:rPr>
              <a:t>, error);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    },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};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	</a:t>
            </a:r>
          </a:p>
          <a:p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    //do some processing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C5687C-30B4-4933-97E0-D82058BF5F73}"/>
              </a:ext>
            </a:extLst>
          </p:cNvPr>
          <p:cNvSpPr txBox="1"/>
          <p:nvPr/>
        </p:nvSpPr>
        <p:spPr>
          <a:xfrm>
            <a:off x="5957888" y="4781440"/>
            <a:ext cx="5763602" cy="138499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C:\Users\QA\rust&gt;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rustfileerr2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thread 'main' panicked at 'Runtime Error: The system cannot find the file specified. (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os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error 2)', rustfileerr2.rs:11:13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note: run with `RUST_BACKTRACE=1` environment variable to display a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backtrace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6CE291-C01E-4A5D-8C2B-4C308455B0F6}"/>
              </a:ext>
            </a:extLst>
          </p:cNvPr>
          <p:cNvSpPr txBox="1"/>
          <p:nvPr/>
        </p:nvSpPr>
        <p:spPr>
          <a:xfrm>
            <a:off x="4637088" y="4781440"/>
            <a:ext cx="1192213" cy="637932"/>
          </a:xfrm>
          <a:prstGeom prst="rect">
            <a:avLst/>
          </a:prstGeom>
          <a:solidFill>
            <a:srgbClr val="C0000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STDERR</a:t>
            </a:r>
          </a:p>
        </p:txBody>
      </p:sp>
      <p:pic>
        <p:nvPicPr>
          <p:cNvPr id="8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7FA54D74-CDA5-FAA0-10B3-9D22B2CA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937" y="849660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086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B7D895-13B9-4F47-A876-7F373193A9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Result type: handling different  errors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5C679-5B93-4C2F-ADC5-9B7E04488A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7088" y="277812"/>
            <a:ext cx="7098690" cy="4094163"/>
          </a:xfrm>
        </p:spPr>
        <p:txBody>
          <a:bodyPr/>
          <a:lstStyle/>
          <a:p>
            <a:r>
              <a:rPr lang="en-GB" b="1" dirty="0"/>
              <a:t>It is also possible to examine the kind of error which has been returned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i="1" dirty="0"/>
          </a:p>
          <a:p>
            <a:endParaRPr lang="en-GB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3B75D-7D1A-40A6-93DD-EF6F62D02079}"/>
              </a:ext>
            </a:extLst>
          </p:cNvPr>
          <p:cNvSpPr txBox="1"/>
          <p:nvPr/>
        </p:nvSpPr>
        <p:spPr>
          <a:xfrm>
            <a:off x="4637088" y="830146"/>
            <a:ext cx="6649221" cy="327183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200" dirty="0">
                <a:latin typeface="Consolas" panose="020B0609020204030204" pitchFamily="49" charset="0"/>
              </a:rPr>
              <a:t>#![allow(warnings, unused)]</a:t>
            </a:r>
          </a:p>
          <a:p>
            <a:endParaRPr lang="en-GB" sz="1200" dirty="0"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70C0"/>
                </a:solidFill>
                <a:latin typeface="Consolas" panose="020B0609020204030204" pitchFamily="49" charset="0"/>
              </a:rPr>
              <a:t>use</a:t>
            </a:r>
            <a:r>
              <a:rPr lang="en-GB" sz="1200" dirty="0">
                <a:latin typeface="Consolas" panose="020B0609020204030204" pitchFamily="49" charset="0"/>
              </a:rPr>
              <a:t> std::fs::File;</a:t>
            </a:r>
          </a:p>
          <a:p>
            <a:r>
              <a:rPr lang="en-GB" sz="1200" dirty="0">
                <a:solidFill>
                  <a:srgbClr val="0070C0"/>
                </a:solidFill>
                <a:latin typeface="Consolas" panose="020B0609020204030204" pitchFamily="49" charset="0"/>
              </a:rPr>
              <a:t>use</a:t>
            </a:r>
            <a:r>
              <a:rPr lang="en-GB" sz="1200" dirty="0">
                <a:latin typeface="Consolas" panose="020B0609020204030204" pitchFamily="49" charset="0"/>
              </a:rPr>
              <a:t> std::io::</a:t>
            </a:r>
            <a:r>
              <a:rPr lang="en-GB" sz="1200" dirty="0" err="1">
                <a:latin typeface="Consolas" panose="020B0609020204030204" pitchFamily="49" charset="0"/>
              </a:rPr>
              <a:t>ErrorKind</a:t>
            </a:r>
            <a:r>
              <a:rPr lang="en-GB" sz="1200" dirty="0">
                <a:latin typeface="Consolas" panose="020B0609020204030204" pitchFamily="49" charset="0"/>
              </a:rPr>
              <a:t>;</a:t>
            </a:r>
          </a:p>
          <a:p>
            <a:endParaRPr lang="en-GB" sz="1200" dirty="0">
              <a:latin typeface="Consolas" panose="020B0609020204030204" pitchFamily="49" charset="0"/>
            </a:endParaRPr>
          </a:p>
          <a:p>
            <a:r>
              <a:rPr lang="en-GB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200" dirty="0">
                <a:latin typeface="Consolas" panose="020B0609020204030204" pitchFamily="49" charset="0"/>
              </a:rPr>
              <a:t> main() {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200" dirty="0">
                <a:latin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</a:rPr>
              <a:t>myfile</a:t>
            </a:r>
            <a:r>
              <a:rPr lang="en-GB" sz="1200" dirty="0">
                <a:latin typeface="Consolas" panose="020B0609020204030204" pitchFamily="49" charset="0"/>
              </a:rPr>
              <a:t> = File::open(</a:t>
            </a:r>
            <a:r>
              <a:rPr lang="en-GB" sz="1200" dirty="0">
                <a:solidFill>
                  <a:srgbClr val="7030A0"/>
                </a:solidFill>
                <a:latin typeface="Consolas" panose="020B0609020204030204" pitchFamily="49" charset="0"/>
              </a:rPr>
              <a:t>"openme.txt"</a:t>
            </a:r>
            <a:r>
              <a:rPr lang="en-GB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200" dirty="0">
                <a:latin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</a:rPr>
              <a:t>myfile</a:t>
            </a:r>
            <a:r>
              <a:rPr lang="en-GB" sz="1200" dirty="0">
                <a:latin typeface="Consolas" panose="020B0609020204030204" pitchFamily="49" charset="0"/>
              </a:rPr>
              <a:t> = </a:t>
            </a:r>
            <a:r>
              <a:rPr lang="en-GB" sz="1200" dirty="0">
                <a:solidFill>
                  <a:srgbClr val="0070C0"/>
                </a:solidFill>
                <a:latin typeface="Consolas" panose="020B0609020204030204" pitchFamily="49" charset="0"/>
              </a:rPr>
              <a:t>match</a:t>
            </a:r>
            <a:r>
              <a:rPr lang="en-GB" sz="1200" dirty="0">
                <a:latin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</a:rPr>
              <a:t>myfile</a:t>
            </a:r>
            <a:r>
              <a:rPr lang="en-GB" sz="1200" dirty="0">
                <a:latin typeface="Consolas" panose="020B0609020204030204" pitchFamily="49" charset="0"/>
              </a:rPr>
              <a:t> {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      Ok(file) =&gt; file,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      Err(error) =&gt; </a:t>
            </a:r>
            <a:r>
              <a:rPr lang="en-GB" sz="1200" dirty="0">
                <a:solidFill>
                  <a:srgbClr val="0070C0"/>
                </a:solidFill>
                <a:latin typeface="Consolas" panose="020B0609020204030204" pitchFamily="49" charset="0"/>
              </a:rPr>
              <a:t>match</a:t>
            </a:r>
            <a:r>
              <a:rPr lang="en-GB" sz="1200" dirty="0">
                <a:latin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</a:rPr>
              <a:t>error.kind</a:t>
            </a:r>
            <a:r>
              <a:rPr lang="en-GB" sz="1200" dirty="0">
                <a:latin typeface="Consolas" panose="020B0609020204030204" pitchFamily="49" charset="0"/>
              </a:rPr>
              <a:t>() {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          </a:t>
            </a:r>
            <a:r>
              <a:rPr lang="en-GB" sz="1200" dirty="0" err="1">
                <a:latin typeface="Consolas" panose="020B0609020204030204" pitchFamily="49" charset="0"/>
              </a:rPr>
              <a:t>ErrorKind</a:t>
            </a:r>
            <a:r>
              <a:rPr lang="en-GB" sz="1200" dirty="0">
                <a:latin typeface="Consolas" panose="020B0609020204030204" pitchFamily="49" charset="0"/>
              </a:rPr>
              <a:t>::</a:t>
            </a:r>
            <a:r>
              <a:rPr lang="en-GB" sz="1200" dirty="0" err="1">
                <a:latin typeface="Consolas" panose="020B0609020204030204" pitchFamily="49" charset="0"/>
              </a:rPr>
              <a:t>NotFound</a:t>
            </a:r>
            <a:r>
              <a:rPr lang="en-GB" sz="1200" dirty="0">
                <a:latin typeface="Consolas" panose="020B0609020204030204" pitchFamily="49" charset="0"/>
              </a:rPr>
              <a:t> =&gt; </a:t>
            </a:r>
            <a:r>
              <a:rPr lang="en-GB" sz="1200" dirty="0">
                <a:solidFill>
                  <a:srgbClr val="00B050"/>
                </a:solidFill>
                <a:latin typeface="Consolas" panose="020B0609020204030204" pitchFamily="49" charset="0"/>
              </a:rPr>
              <a:t>panic!</a:t>
            </a:r>
            <a:r>
              <a:rPr lang="en-GB" sz="1200" dirty="0"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7030A0"/>
                </a:solidFill>
                <a:latin typeface="Consolas" panose="020B0609020204030204" pitchFamily="49" charset="0"/>
              </a:rPr>
              <a:t>"Runtime Error: {}"</a:t>
            </a:r>
            <a:r>
              <a:rPr lang="en-GB" sz="1200" dirty="0">
                <a:latin typeface="Consolas" panose="020B0609020204030204" pitchFamily="49" charset="0"/>
              </a:rPr>
              <a:t>, error),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	 </a:t>
            </a:r>
            <a:r>
              <a:rPr lang="en-GB" sz="1200" dirty="0" err="1">
                <a:latin typeface="Consolas" panose="020B0609020204030204" pitchFamily="49" charset="0"/>
              </a:rPr>
              <a:t>ErrorKind</a:t>
            </a:r>
            <a:r>
              <a:rPr lang="en-GB" sz="1200" dirty="0">
                <a:latin typeface="Consolas" panose="020B0609020204030204" pitchFamily="49" charset="0"/>
              </a:rPr>
              <a:t>::</a:t>
            </a:r>
            <a:r>
              <a:rPr lang="en-GB" sz="1200" dirty="0" err="1">
                <a:latin typeface="Consolas" panose="020B0609020204030204" pitchFamily="49" charset="0"/>
              </a:rPr>
              <a:t>PermissionDenied</a:t>
            </a:r>
            <a:r>
              <a:rPr lang="en-GB" sz="1200" dirty="0">
                <a:latin typeface="Consolas" panose="020B0609020204030204" pitchFamily="49" charset="0"/>
              </a:rPr>
              <a:t> =&gt; </a:t>
            </a:r>
            <a:r>
              <a:rPr lang="en-GB" sz="1200" dirty="0">
                <a:solidFill>
                  <a:srgbClr val="00B050"/>
                </a:solidFill>
                <a:latin typeface="Consolas" panose="020B0609020204030204" pitchFamily="49" charset="0"/>
              </a:rPr>
              <a:t>panic!</a:t>
            </a:r>
            <a:r>
              <a:rPr lang="en-GB" sz="1200" dirty="0"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7030A0"/>
                </a:solidFill>
                <a:latin typeface="Consolas" panose="020B0609020204030204" pitchFamily="49" charset="0"/>
              </a:rPr>
              <a:t>"Refer to Admin: {}"</a:t>
            </a:r>
            <a:r>
              <a:rPr lang="en-GB" sz="1200" dirty="0">
                <a:latin typeface="Consolas" panose="020B0609020204030204" pitchFamily="49" charset="0"/>
              </a:rPr>
              <a:t>,error),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	 </a:t>
            </a:r>
            <a:r>
              <a:rPr lang="en-GB" sz="1200" dirty="0" err="1">
                <a:latin typeface="Consolas" panose="020B0609020204030204" pitchFamily="49" charset="0"/>
              </a:rPr>
              <a:t>another_error</a:t>
            </a:r>
            <a:r>
              <a:rPr lang="en-GB" sz="1200" dirty="0">
                <a:latin typeface="Consolas" panose="020B0609020204030204" pitchFamily="49" charset="0"/>
              </a:rPr>
              <a:t> =&gt; </a:t>
            </a:r>
            <a:r>
              <a:rPr lang="en-GB" sz="1200" dirty="0">
                <a:solidFill>
                  <a:srgbClr val="00B050"/>
                </a:solidFill>
                <a:latin typeface="Consolas" panose="020B0609020204030204" pitchFamily="49" charset="0"/>
              </a:rPr>
              <a:t>panic!</a:t>
            </a:r>
            <a:r>
              <a:rPr lang="en-GB" sz="1200" dirty="0"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7030A0"/>
                </a:solidFill>
                <a:latin typeface="Consolas" panose="020B0609020204030204" pitchFamily="49" charset="0"/>
              </a:rPr>
              <a:t>"Another problem: {}"</a:t>
            </a:r>
            <a:r>
              <a:rPr lang="en-GB" sz="1200" dirty="0">
                <a:latin typeface="Consolas" panose="020B0609020204030204" pitchFamily="49" charset="0"/>
              </a:rPr>
              <a:t>, error),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      },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   };</a:t>
            </a:r>
          </a:p>
          <a:p>
            <a:r>
              <a:rPr lang="en-GB" sz="1200" dirty="0">
                <a:solidFill>
                  <a:srgbClr val="00B050"/>
                </a:solidFill>
                <a:latin typeface="Consolas" panose="020B0609020204030204" pitchFamily="49" charset="0"/>
              </a:rPr>
              <a:t>     //do some processing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FF05D-983E-44EA-B6A1-751867C5AC6C}"/>
              </a:ext>
            </a:extLst>
          </p:cNvPr>
          <p:cNvSpPr txBox="1"/>
          <p:nvPr/>
        </p:nvSpPr>
        <p:spPr>
          <a:xfrm>
            <a:off x="5865792" y="4188006"/>
            <a:ext cx="5763602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C:\Users\QA\rust&gt;rustfileerr3</a:t>
            </a:r>
          </a:p>
          <a:p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thread 'main' panicked at 'Refer to Admin: Access is denied. (</a:t>
            </a:r>
            <a:r>
              <a:rPr lang="en-GB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os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 error 5)',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rustfileerr3.rs:13:44</a:t>
            </a:r>
          </a:p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note: run with `RUST_BACKTRACE=1` environment variable to display a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backtrace</a:t>
            </a:r>
            <a:endParaRPr lang="en-GB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endParaRPr lang="en-GB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C:\Users\QA\rust&gt;rustfileerr3</a:t>
            </a:r>
          </a:p>
          <a:p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thread 'main' panicked at 'Runtime Error: The system cannot find the file specified. (</a:t>
            </a:r>
            <a:r>
              <a:rPr lang="en-GB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os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 error 2)', </a:t>
            </a:r>
            <a:r>
              <a:rPr lang="en-GB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rustfileerr3.rs:12:36</a:t>
            </a:r>
          </a:p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note: run with `RUST_BACKTRACE=1` environment variable to display a </a:t>
            </a:r>
            <a:r>
              <a:rPr lang="en-GB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backtrace</a:t>
            </a:r>
            <a:endParaRPr lang="en-GB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endParaRPr lang="en-GB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5018F8-BD8E-44BD-9ED0-DA9F70218488}"/>
              </a:ext>
            </a:extLst>
          </p:cNvPr>
          <p:cNvSpPr txBox="1"/>
          <p:nvPr/>
        </p:nvSpPr>
        <p:spPr>
          <a:xfrm>
            <a:off x="4637088" y="4188006"/>
            <a:ext cx="1192213" cy="637932"/>
          </a:xfrm>
          <a:prstGeom prst="rect">
            <a:avLst/>
          </a:prstGeom>
          <a:solidFill>
            <a:srgbClr val="C0000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STDERR</a:t>
            </a:r>
          </a:p>
        </p:txBody>
      </p:sp>
      <p:pic>
        <p:nvPicPr>
          <p:cNvPr id="8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7FA54D74-CDA5-FAA0-10B3-9D22B2CA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5622" y="830301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958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 to Rust Lab #22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Error handling techniques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1136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B272B5-F642-4EFA-AAB5-6A62830D92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unwrap()</a:t>
            </a:r>
          </a:p>
          <a:p>
            <a:r>
              <a:rPr lang="en-GB" cap="none" dirty="0"/>
              <a:t>helper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C430D-2323-4418-B7FE-75D4860116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435584"/>
            <a:ext cx="6978650" cy="4094163"/>
          </a:xfrm>
        </p:spPr>
        <p:txBody>
          <a:bodyPr/>
          <a:lstStyle/>
          <a:p>
            <a:r>
              <a:rPr lang="en-GB" b="1" dirty="0"/>
              <a:t>The </a:t>
            </a:r>
            <a:r>
              <a:rPr lang="en-GB" b="1" dirty="0">
                <a:latin typeface="Consolas" panose="020B0609020204030204" pitchFamily="49" charset="0"/>
              </a:rPr>
              <a:t>Result&lt;T, E&gt;</a:t>
            </a:r>
            <a:r>
              <a:rPr lang="en-GB" b="1" dirty="0">
                <a:latin typeface="+mn-lt"/>
              </a:rPr>
              <a:t> type </a:t>
            </a:r>
            <a:r>
              <a:rPr lang="en-GB" b="1" dirty="0"/>
              <a:t>has a number of </a:t>
            </a:r>
            <a:r>
              <a:rPr lang="en-GB" b="1" i="1" dirty="0"/>
              <a:t>helper</a:t>
            </a:r>
            <a:r>
              <a:rPr lang="en-GB" b="1" dirty="0"/>
              <a:t>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onsolas" panose="020B0609020204030204" pitchFamily="49" charset="0"/>
              </a:rPr>
              <a:t>unwrap()</a:t>
            </a:r>
            <a:r>
              <a:rPr lang="en-GB" b="1" dirty="0">
                <a:latin typeface="+mn-lt"/>
              </a:rPr>
              <a:t> </a:t>
            </a:r>
            <a:r>
              <a:rPr lang="en-GB" dirty="0">
                <a:latin typeface="+mn-lt"/>
              </a:rPr>
              <a:t>is </a:t>
            </a:r>
            <a:r>
              <a:rPr lang="en-GB" dirty="0"/>
              <a:t>a good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r>
              <a:rPr lang="en-GB" b="1" dirty="0"/>
              <a:t>Running this code will result in a panic! macro generated error message: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unwrap() returns the contained Ok value if the operation is successful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this example, the file reference, which is then assigned to "</a:t>
            </a:r>
            <a:r>
              <a:rPr lang="en-GB" dirty="0" err="1"/>
              <a:t>myfile</a:t>
            </a:r>
            <a:r>
              <a:rPr lang="en-GB" dirty="0"/>
              <a:t>"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F082F-5D95-4F54-8F8E-51096480C488}"/>
              </a:ext>
            </a:extLst>
          </p:cNvPr>
          <p:cNvSpPr txBox="1"/>
          <p:nvPr/>
        </p:nvSpPr>
        <p:spPr>
          <a:xfrm>
            <a:off x="4722814" y="1243625"/>
            <a:ext cx="6487416" cy="174246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200" dirty="0">
                <a:latin typeface="Consolas" panose="020B0609020204030204" pitchFamily="49" charset="0"/>
              </a:rPr>
              <a:t>#![allow(warnings, unused)]</a:t>
            </a:r>
          </a:p>
          <a:p>
            <a:endParaRPr lang="en-GB" sz="1200" dirty="0"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70C0"/>
                </a:solidFill>
                <a:latin typeface="Consolas" panose="020B0609020204030204" pitchFamily="49" charset="0"/>
              </a:rPr>
              <a:t>use</a:t>
            </a:r>
            <a:r>
              <a:rPr lang="en-GB" sz="1200" dirty="0">
                <a:latin typeface="Consolas" panose="020B0609020204030204" pitchFamily="49" charset="0"/>
              </a:rPr>
              <a:t> std::fs::File;</a:t>
            </a:r>
          </a:p>
          <a:p>
            <a:endParaRPr lang="en-GB" sz="1200" dirty="0">
              <a:latin typeface="Consolas" panose="020B0609020204030204" pitchFamily="49" charset="0"/>
            </a:endParaRPr>
          </a:p>
          <a:p>
            <a:r>
              <a:rPr lang="en-GB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200" dirty="0">
                <a:latin typeface="Consolas" panose="020B0609020204030204" pitchFamily="49" charset="0"/>
              </a:rPr>
              <a:t> main() {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200" dirty="0">
                <a:latin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</a:rPr>
              <a:t>myfile</a:t>
            </a:r>
            <a:r>
              <a:rPr lang="en-GB" sz="1200" dirty="0">
                <a:latin typeface="Consolas" panose="020B0609020204030204" pitchFamily="49" charset="0"/>
              </a:rPr>
              <a:t> = File::open(</a:t>
            </a:r>
            <a:r>
              <a:rPr lang="en-GB" sz="1200" dirty="0">
                <a:solidFill>
                  <a:srgbClr val="7030A0"/>
                </a:solidFill>
                <a:latin typeface="Consolas" panose="020B0609020204030204" pitchFamily="49" charset="0"/>
              </a:rPr>
              <a:t>"doesnotexist.txt"</a:t>
            </a:r>
            <a:r>
              <a:rPr lang="en-GB" sz="1200" dirty="0">
                <a:latin typeface="Consolas" panose="020B0609020204030204" pitchFamily="49" charset="0"/>
              </a:rPr>
              <a:t>)</a:t>
            </a:r>
            <a:r>
              <a:rPr lang="en-GB" sz="1200" b="1" dirty="0">
                <a:highlight>
                  <a:srgbClr val="20D3FF"/>
                </a:highlight>
                <a:latin typeface="Consolas" panose="020B0609020204030204" pitchFamily="49" charset="0"/>
              </a:rPr>
              <a:t>.unwrap()</a:t>
            </a:r>
            <a:r>
              <a:rPr lang="en-GB" sz="1200" dirty="0"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</a:t>
            </a:r>
          </a:p>
          <a:p>
            <a:r>
              <a:rPr lang="en-GB" sz="1200" dirty="0">
                <a:solidFill>
                  <a:srgbClr val="00B050"/>
                </a:solidFill>
                <a:latin typeface="Consolas" panose="020B0609020204030204" pitchFamily="49" charset="0"/>
              </a:rPr>
              <a:t>    //do some processing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356A46-A7A0-4CE9-BC82-93EF412122E9}"/>
              </a:ext>
            </a:extLst>
          </p:cNvPr>
          <p:cNvSpPr txBox="1"/>
          <p:nvPr/>
        </p:nvSpPr>
        <p:spPr>
          <a:xfrm>
            <a:off x="4694238" y="3609945"/>
            <a:ext cx="7084402" cy="138499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C:\Users\QA\rust&gt;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unwrapdemo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thread 'main' panicked at 'called `Result::unwrap()` on an `Err` value: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Os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{ code: 2, kind: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NotFound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, message: "The system cannot find the file specified." }', unwrapdemo.rs:6:49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note: run with `RUST_BACKTRACE=1` environment variable to display a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backtrace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7FA54D74-CDA5-FAA0-10B3-9D22B2CA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013" y="1243625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648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B272B5-F642-4EFA-AAB5-6A62830D92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expect()</a:t>
            </a:r>
          </a:p>
          <a:p>
            <a:r>
              <a:rPr lang="en-GB" cap="none" dirty="0"/>
              <a:t>helper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C430D-2323-4418-B7FE-75D4860116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435584"/>
            <a:ext cx="6978650" cy="4094163"/>
          </a:xfrm>
        </p:spPr>
        <p:txBody>
          <a:bodyPr/>
          <a:lstStyle/>
          <a:p>
            <a:r>
              <a:rPr lang="en-GB" b="1" dirty="0">
                <a:latin typeface="+mn-lt"/>
              </a:rPr>
              <a:t>Another</a:t>
            </a:r>
            <a:r>
              <a:rPr lang="en-GB" b="1" dirty="0">
                <a:latin typeface="Consolas" panose="020B0609020204030204" pitchFamily="49" charset="0"/>
              </a:rPr>
              <a:t> Result&lt;T, E&gt;</a:t>
            </a:r>
            <a:r>
              <a:rPr lang="en-GB" b="1" dirty="0">
                <a:latin typeface="+mn-lt"/>
              </a:rPr>
              <a:t> </a:t>
            </a:r>
            <a:r>
              <a:rPr lang="en-GB" b="1" i="1" dirty="0"/>
              <a:t>helper</a:t>
            </a:r>
            <a:r>
              <a:rPr lang="en-GB" b="1" dirty="0"/>
              <a:t> method is </a:t>
            </a:r>
            <a:r>
              <a:rPr lang="en-GB" b="1" dirty="0">
                <a:latin typeface="Consolas" panose="020B0609020204030204" pitchFamily="49" charset="0"/>
              </a:rPr>
              <a:t>expect()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similar functionality to </a:t>
            </a:r>
            <a:r>
              <a:rPr lang="en-GB" b="1" dirty="0">
                <a:latin typeface="Consolas" panose="020B0609020204030204" pitchFamily="49" charset="0"/>
              </a:rPr>
              <a:t>unwrap()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…but allows us to specify a custom error message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endParaRPr lang="en-GB" b="1" dirty="0"/>
          </a:p>
          <a:p>
            <a:r>
              <a:rPr lang="en-GB" b="1" dirty="0"/>
              <a:t>Running this code will result in a panic! macro generated error message: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Use of </a:t>
            </a:r>
            <a:r>
              <a:rPr lang="en-GB" b="1" dirty="0">
                <a:latin typeface="Consolas" panose="020B0609020204030204" pitchFamily="49" charset="0"/>
              </a:rPr>
              <a:t>expect() </a:t>
            </a:r>
            <a:r>
              <a:rPr lang="en-GB" b="1" dirty="0"/>
              <a:t>often makes easier to debug than </a:t>
            </a:r>
            <a:r>
              <a:rPr lang="en-GB" b="1" dirty="0">
                <a:latin typeface="Consolas" panose="020B0609020204030204" pitchFamily="49" charset="0"/>
              </a:rPr>
              <a:t>unwrap()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custom message is searchable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F082F-5D95-4F54-8F8E-51096480C488}"/>
              </a:ext>
            </a:extLst>
          </p:cNvPr>
          <p:cNvSpPr txBox="1"/>
          <p:nvPr/>
        </p:nvSpPr>
        <p:spPr>
          <a:xfrm>
            <a:off x="4765046" y="1786550"/>
            <a:ext cx="6466472" cy="174246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200" dirty="0">
                <a:latin typeface="Consolas" panose="020B0609020204030204" pitchFamily="49" charset="0"/>
              </a:rPr>
              <a:t>#![allow(warnings, unused)]</a:t>
            </a:r>
          </a:p>
          <a:p>
            <a:endParaRPr lang="en-GB" sz="1200" dirty="0"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70C0"/>
                </a:solidFill>
                <a:latin typeface="Consolas" panose="020B0609020204030204" pitchFamily="49" charset="0"/>
              </a:rPr>
              <a:t>use</a:t>
            </a:r>
            <a:r>
              <a:rPr lang="en-GB" sz="1200" dirty="0">
                <a:latin typeface="Consolas" panose="020B0609020204030204" pitchFamily="49" charset="0"/>
              </a:rPr>
              <a:t> std::fs::File;</a:t>
            </a:r>
          </a:p>
          <a:p>
            <a:endParaRPr lang="en-GB" sz="1200" dirty="0">
              <a:latin typeface="Consolas" panose="020B0609020204030204" pitchFamily="49" charset="0"/>
            </a:endParaRPr>
          </a:p>
          <a:p>
            <a:r>
              <a:rPr lang="en-GB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200" dirty="0">
                <a:latin typeface="Consolas" panose="020B0609020204030204" pitchFamily="49" charset="0"/>
              </a:rPr>
              <a:t> main() {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200" dirty="0">
                <a:latin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</a:rPr>
              <a:t>myfile</a:t>
            </a:r>
            <a:r>
              <a:rPr lang="en-GB" sz="1200" dirty="0">
                <a:latin typeface="Consolas" panose="020B0609020204030204" pitchFamily="49" charset="0"/>
              </a:rPr>
              <a:t> = File::open(</a:t>
            </a:r>
            <a:r>
              <a:rPr lang="en-GB" sz="1200" dirty="0">
                <a:solidFill>
                  <a:srgbClr val="7030A0"/>
                </a:solidFill>
                <a:latin typeface="Consolas" panose="020B0609020204030204" pitchFamily="49" charset="0"/>
              </a:rPr>
              <a:t>"doesnotexist.txt"</a:t>
            </a:r>
            <a:r>
              <a:rPr lang="en-GB" sz="1200" dirty="0">
                <a:latin typeface="Consolas" panose="020B0609020204030204" pitchFamily="49" charset="0"/>
              </a:rPr>
              <a:t>)</a:t>
            </a:r>
            <a:r>
              <a:rPr lang="en-GB" sz="1200" b="1" dirty="0">
                <a:highlight>
                  <a:srgbClr val="20D3FF"/>
                </a:highlight>
                <a:latin typeface="Consolas" panose="020B0609020204030204" pitchFamily="49" charset="0"/>
              </a:rPr>
              <a:t>.expect("Oops – no file!")</a:t>
            </a:r>
            <a:r>
              <a:rPr lang="en-GB" sz="1200" dirty="0"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  </a:t>
            </a:r>
          </a:p>
          <a:p>
            <a:r>
              <a:rPr lang="en-GB" sz="1200" dirty="0">
                <a:solidFill>
                  <a:srgbClr val="00B050"/>
                </a:solidFill>
                <a:latin typeface="Consolas" panose="020B0609020204030204" pitchFamily="49" charset="0"/>
              </a:rPr>
              <a:t>    //do some processing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356A46-A7A0-4CE9-BC82-93EF412122E9}"/>
              </a:ext>
            </a:extLst>
          </p:cNvPr>
          <p:cNvSpPr txBox="1"/>
          <p:nvPr/>
        </p:nvSpPr>
        <p:spPr>
          <a:xfrm>
            <a:off x="4694238" y="4337617"/>
            <a:ext cx="6978650" cy="138499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C:\Users\QA\rust&gt;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unwrapdemo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thread 'main' panicked at </a:t>
            </a:r>
            <a:r>
              <a:rPr lang="en-US" sz="1400" dirty="0">
                <a:highlight>
                  <a:srgbClr val="20D3FF"/>
                </a:highlight>
                <a:latin typeface="Consolas" panose="020B0609020204030204" pitchFamily="49" charset="0"/>
              </a:rPr>
              <a:t>'Oops - no file!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Os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{ code: 2, kind: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NotFound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, message: "The system cannot find the file specified." }', unwrapdemo.rs:6:49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note: run with `RUST_BACKTRACE=1` environment variable to display a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backtrace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7FA54D74-CDA5-FAA0-10B3-9D22B2CA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05" y="1786550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376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6B02D2-6EA9-4DD5-ACED-28CFF3EDF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Error propagation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76222-2CE9-4971-A61E-37CBA8696A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415" y="507022"/>
            <a:ext cx="7078801" cy="4094163"/>
          </a:xfrm>
        </p:spPr>
        <p:txBody>
          <a:bodyPr/>
          <a:lstStyle/>
          <a:p>
            <a:r>
              <a:rPr lang="en-GB" b="1" dirty="0"/>
              <a:t>Rust code often calls functions containing actions which might fail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don't handle the error </a:t>
            </a:r>
            <a:r>
              <a:rPr lang="en-GB" b="1" dirty="0"/>
              <a:t>in</a:t>
            </a:r>
            <a:r>
              <a:rPr lang="en-GB" dirty="0"/>
              <a:t> the function itself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…return the error to its </a:t>
            </a:r>
            <a:r>
              <a:rPr lang="en-GB" b="1" dirty="0"/>
              <a:t>caller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Ideally, the caller needs to take responsibility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 knows the full impact of the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 the whole application</a:t>
            </a:r>
          </a:p>
          <a:p>
            <a:endParaRPr lang="en-GB" dirty="0"/>
          </a:p>
          <a:p>
            <a:r>
              <a:rPr lang="en-GB" dirty="0"/>
              <a:t>This is called </a:t>
            </a:r>
            <a:r>
              <a:rPr lang="en-GB" b="1" dirty="0"/>
              <a:t>error propagation</a:t>
            </a:r>
          </a:p>
          <a:p>
            <a:endParaRPr lang="en-GB" b="1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88570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319FA0-6719-4779-9029-F2FEDBFA4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Error propagation - example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61600-AABB-4FF3-9232-7774A9D3D1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2812" y="449872"/>
            <a:ext cx="7084403" cy="5508016"/>
          </a:xfrm>
        </p:spPr>
        <p:txBody>
          <a:bodyPr/>
          <a:lstStyle/>
          <a:p>
            <a:r>
              <a:rPr lang="en-GB" b="1" dirty="0"/>
              <a:t>Let's implement and test that example…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5A5BC6-B556-484C-BD24-479F2482D25B}"/>
              </a:ext>
            </a:extLst>
          </p:cNvPr>
          <p:cNvSpPr txBox="1"/>
          <p:nvPr/>
        </p:nvSpPr>
        <p:spPr>
          <a:xfrm>
            <a:off x="4765046" y="915318"/>
            <a:ext cx="6501073" cy="572837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#![allow(warnings, unused)]</a:t>
            </a:r>
          </a:p>
          <a:p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use</a:t>
            </a:r>
            <a:r>
              <a:rPr lang="en-GB" sz="1400" dirty="0">
                <a:latin typeface="Consolas" panose="020B0609020204030204" pitchFamily="49" charset="0"/>
              </a:rPr>
              <a:t> std::io;</a:t>
            </a:r>
          </a:p>
          <a:p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use</a:t>
            </a:r>
            <a:r>
              <a:rPr lang="en-GB" sz="1400" dirty="0">
                <a:latin typeface="Consolas" panose="020B0609020204030204" pitchFamily="49" charset="0"/>
              </a:rPr>
              <a:t> std::fs::File;</a:t>
            </a:r>
          </a:p>
          <a:p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use</a:t>
            </a:r>
            <a:r>
              <a:rPr lang="en-GB" sz="1400" dirty="0">
                <a:latin typeface="Consolas" panose="020B0609020204030204" pitchFamily="49" charset="0"/>
              </a:rPr>
              <a:t> std::io::Read;</a:t>
            </a:r>
          </a:p>
          <a:p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read_path_from_file</a:t>
            </a:r>
            <a:r>
              <a:rPr lang="en-GB" sz="1400" dirty="0">
                <a:latin typeface="Consolas" panose="020B0609020204030204" pitchFamily="49" charset="0"/>
              </a:rPr>
              <a:t>() -&gt; Result&lt;String, io::Error&gt; {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myfile</a:t>
            </a:r>
            <a:r>
              <a:rPr lang="en-GB" sz="1400" dirty="0">
                <a:latin typeface="Consolas" panose="020B0609020204030204" pitchFamily="49" charset="0"/>
              </a:rPr>
              <a:t> = File::open(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en-GB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path.cfg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en-GB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400" dirty="0">
                <a:latin typeface="Consolas" panose="020B0609020204030204" pitchFamily="49" charset="0"/>
              </a:rPr>
              <a:t> mut </a:t>
            </a:r>
            <a:r>
              <a:rPr lang="en-GB" sz="1400" dirty="0" err="1">
                <a:latin typeface="Consolas" panose="020B0609020204030204" pitchFamily="49" charset="0"/>
              </a:rPr>
              <a:t>myfile</a:t>
            </a:r>
            <a:r>
              <a:rPr lang="en-GB" sz="1400" dirty="0">
                <a:latin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match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myfile</a:t>
            </a:r>
            <a:r>
              <a:rPr lang="en-GB" sz="1400" dirty="0">
                <a:latin typeface="Consolas" panose="020B0609020204030204" pitchFamily="49" charset="0"/>
              </a:rPr>
              <a:t> {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    Ok(</a:t>
            </a:r>
            <a:r>
              <a:rPr lang="en-GB" sz="1400" dirty="0" err="1">
                <a:latin typeface="Consolas" panose="020B0609020204030204" pitchFamily="49" charset="0"/>
              </a:rPr>
              <a:t>myfile</a:t>
            </a:r>
            <a:r>
              <a:rPr lang="en-GB" sz="1400" dirty="0">
                <a:latin typeface="Consolas" panose="020B0609020204030204" pitchFamily="49" charset="0"/>
              </a:rPr>
              <a:t>) =&gt; </a:t>
            </a:r>
            <a:r>
              <a:rPr lang="en-GB" sz="1400" dirty="0" err="1">
                <a:latin typeface="Consolas" panose="020B0609020204030204" pitchFamily="49" charset="0"/>
              </a:rPr>
              <a:t>myfile</a:t>
            </a:r>
            <a:r>
              <a:rPr lang="en-GB" sz="1400" dirty="0">
                <a:latin typeface="Consolas" panose="020B0609020204030204" pitchFamily="49" charset="0"/>
              </a:rPr>
              <a:t>,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    Err(error) =&gt;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GB" sz="1400" dirty="0">
                <a:latin typeface="Consolas" panose="020B0609020204030204" pitchFamily="49" charset="0"/>
              </a:rPr>
              <a:t> Err(error),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};</a:t>
            </a:r>
          </a:p>
          <a:p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400" dirty="0">
                <a:latin typeface="Consolas" panose="020B0609020204030204" pitchFamily="49" charset="0"/>
              </a:rPr>
              <a:t> mut </a:t>
            </a:r>
            <a:r>
              <a:rPr lang="en-GB" sz="1400" dirty="0" err="1">
                <a:latin typeface="Consolas" panose="020B0609020204030204" pitchFamily="49" charset="0"/>
              </a:rPr>
              <a:t>mypath</a:t>
            </a:r>
            <a:r>
              <a:rPr lang="en-GB" sz="1400" dirty="0">
                <a:latin typeface="Consolas" panose="020B0609020204030204" pitchFamily="49" charset="0"/>
              </a:rPr>
              <a:t> = String::new();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	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match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myfile.read_to_string</a:t>
            </a:r>
            <a:r>
              <a:rPr lang="en-GB" sz="1400" dirty="0">
                <a:latin typeface="Consolas" panose="020B0609020204030204" pitchFamily="49" charset="0"/>
              </a:rPr>
              <a:t>(&amp;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mut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mypath</a:t>
            </a:r>
            <a:r>
              <a:rPr lang="en-GB" sz="1400" dirty="0">
                <a:latin typeface="Consolas" panose="020B0609020204030204" pitchFamily="49" charset="0"/>
              </a:rPr>
              <a:t>) {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    Ok(_) =&gt; Ok(</a:t>
            </a:r>
            <a:r>
              <a:rPr lang="en-GB" sz="1400" dirty="0" err="1">
                <a:latin typeface="Consolas" panose="020B0609020204030204" pitchFamily="49" charset="0"/>
              </a:rPr>
              <a:t>mypath</a:t>
            </a:r>
            <a:r>
              <a:rPr lang="en-GB" sz="1400" dirty="0">
                <a:latin typeface="Consolas" panose="020B0609020204030204" pitchFamily="49" charset="0"/>
              </a:rPr>
              <a:t>),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    Err(error) =&gt; Err(error),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}</a:t>
            </a:r>
          </a:p>
          <a:p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400" dirty="0">
                <a:latin typeface="Consolas" panose="020B0609020204030204" pitchFamily="49" charset="0"/>
              </a:rPr>
              <a:t> main() {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400" dirty="0">
                <a:latin typeface="Consolas" panose="020B0609020204030204" pitchFamily="49" charset="0"/>
              </a:rPr>
              <a:t> path = </a:t>
            </a:r>
            <a:r>
              <a:rPr lang="en-GB" sz="1400" dirty="0" err="1">
                <a:latin typeface="Consolas" panose="020B0609020204030204" pitchFamily="49" charset="0"/>
              </a:rPr>
              <a:t>read_path_from_file</a:t>
            </a:r>
            <a:r>
              <a:rPr lang="en-GB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//handle the data or one of two potential errors</a:t>
            </a:r>
          </a:p>
          <a:p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   //for now, just dump the response...</a:t>
            </a:r>
          </a:p>
          <a:p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   </a:t>
            </a:r>
            <a:r>
              <a:rPr lang="en-GB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dbg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(path);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7FA54D74-CDA5-FAA0-10B3-9D22B2CA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671" y="915318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725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319FA0-6719-4779-9029-F2FEDBFA4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Error propagation – output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61600-AABB-4FF3-9232-7774A9D3D1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2812" y="392182"/>
            <a:ext cx="7084403" cy="5508016"/>
          </a:xfrm>
        </p:spPr>
        <p:txBody>
          <a:bodyPr/>
          <a:lstStyle/>
          <a:p>
            <a:r>
              <a:rPr lang="en-GB" b="1" dirty="0"/>
              <a:t>Here is some sample output: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 marL="342900" indent="-34290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dirty="0"/>
              <a:t>In the initial run, the file is not found – the function returns an Err variant of </a:t>
            </a:r>
            <a:r>
              <a:rPr lang="en-GB" dirty="0" err="1"/>
              <a:t>ErrorKind</a:t>
            </a:r>
            <a:r>
              <a:rPr lang="en-GB" dirty="0"/>
              <a:t> ("</a:t>
            </a:r>
            <a:r>
              <a:rPr lang="en-GB" dirty="0" err="1"/>
              <a:t>NotFound</a:t>
            </a:r>
            <a:r>
              <a:rPr lang="en-GB" dirty="0"/>
              <a:t>")</a:t>
            </a:r>
          </a:p>
          <a:p>
            <a:pPr marL="342900" indent="-34290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dirty="0"/>
              <a:t>We then create the file manually, giving it a sample "path" entry</a:t>
            </a:r>
          </a:p>
          <a:p>
            <a:pPr marL="342900" indent="-34290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dirty="0"/>
              <a:t>Running the file, returns the desired "path" string</a:t>
            </a:r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3735D8-C5C5-4915-AF8B-30693BC2EF48}"/>
              </a:ext>
            </a:extLst>
          </p:cNvPr>
          <p:cNvSpPr txBox="1"/>
          <p:nvPr/>
        </p:nvSpPr>
        <p:spPr>
          <a:xfrm>
            <a:off x="4722812" y="893323"/>
            <a:ext cx="7084402" cy="397031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C:\Users\QA\rust&gt;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errprop</a:t>
            </a:r>
          </a:p>
          <a:p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[errprop.rs:26] path = Err(</a:t>
            </a:r>
          </a:p>
          <a:p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Os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   code: 2,</a:t>
            </a:r>
          </a:p>
          <a:p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   kind: </a:t>
            </a:r>
            <a:r>
              <a:rPr lang="en-GB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NotFound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   message: "The system cannot find the file specified.",</a:t>
            </a:r>
          </a:p>
          <a:p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},</a:t>
            </a:r>
          </a:p>
          <a:p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C:\Users\QA\rust&gt;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copy con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path.cfg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B0F0"/>
                </a:solidFill>
                <a:latin typeface="Consolas" panose="020B0609020204030204" pitchFamily="49" charset="0"/>
              </a:rPr>
              <a:t>c:/users/qa/rust</a:t>
            </a:r>
          </a:p>
          <a:p>
            <a:r>
              <a:rPr lang="en-GB" sz="1400" dirty="0">
                <a:solidFill>
                  <a:srgbClr val="00B0F0"/>
                </a:solidFill>
                <a:latin typeface="Consolas" panose="020B0609020204030204" pitchFamily="49" charset="0"/>
              </a:rPr>
              <a:t>^Z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1 file(s) copied.</a:t>
            </a:r>
          </a:p>
          <a:p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C:\Users\QA\rust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&gt;errprop</a:t>
            </a:r>
          </a:p>
          <a:p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[errprop.rs:26] path = Ok(</a:t>
            </a:r>
          </a:p>
          <a:p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    "c:/users/qa/rust\r\n",</a:t>
            </a:r>
          </a:p>
          <a:p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6" name="Graphic 5" descr="Badge 1">
            <a:extLst>
              <a:ext uri="{FF2B5EF4-FFF2-40B4-BE49-F238E27FC236}">
                <a16:creationId xmlns:a16="http://schemas.microsoft.com/office/drawing/2014/main" id="{DB1D6E1D-2BF1-4EE8-86D9-FC16C7EE3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4165" y="1889339"/>
            <a:ext cx="496674" cy="496674"/>
          </a:xfrm>
          <a:prstGeom prst="rect">
            <a:avLst/>
          </a:prstGeom>
        </p:spPr>
      </p:pic>
      <p:pic>
        <p:nvPicPr>
          <p:cNvPr id="10" name="Graphic 9" descr="Badge">
            <a:extLst>
              <a:ext uri="{FF2B5EF4-FFF2-40B4-BE49-F238E27FC236}">
                <a16:creationId xmlns:a16="http://schemas.microsoft.com/office/drawing/2014/main" id="{441DB483-0FF7-4B01-9245-DDB08E9CE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4160" y="2783132"/>
            <a:ext cx="496674" cy="496674"/>
          </a:xfrm>
          <a:prstGeom prst="rect">
            <a:avLst/>
          </a:prstGeom>
        </p:spPr>
      </p:pic>
      <p:pic>
        <p:nvPicPr>
          <p:cNvPr id="12" name="Graphic 11" descr="Badge 3">
            <a:extLst>
              <a:ext uri="{FF2B5EF4-FFF2-40B4-BE49-F238E27FC236}">
                <a16:creationId xmlns:a16="http://schemas.microsoft.com/office/drawing/2014/main" id="{814BEC49-9571-4314-BF26-1A982C04EE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24160" y="4101982"/>
            <a:ext cx="496674" cy="4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77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319FA0-6719-4779-9029-F2FEDBFA4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cap="none" dirty="0"/>
              <a:t>Error propagation – the easy way</a:t>
            </a:r>
          </a:p>
          <a:p>
            <a:endParaRPr lang="en-GB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61600-AABB-4FF3-9232-7774A9D3D1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2812" y="392182"/>
            <a:ext cx="7084403" cy="5508016"/>
          </a:xfrm>
        </p:spPr>
        <p:txBody>
          <a:bodyPr/>
          <a:lstStyle/>
          <a:p>
            <a:r>
              <a:rPr lang="en-GB" b="1" dirty="0"/>
              <a:t>Prior to Rust 1.13, the </a:t>
            </a:r>
            <a:r>
              <a:rPr lang="en-GB" b="1" dirty="0">
                <a:latin typeface="Consolas" panose="020B0609020204030204" pitchFamily="49" charset="0"/>
              </a:rPr>
              <a:t>try!() </a:t>
            </a:r>
            <a:r>
              <a:rPr lang="en-GB" b="1" dirty="0"/>
              <a:t>macro was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Now replaced with the try operator </a:t>
            </a:r>
            <a:r>
              <a:rPr lang="en-GB" b="1" dirty="0">
                <a:highlight>
                  <a:srgbClr val="FFFF00"/>
                </a:highlight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you might see code "in the wild" using </a:t>
            </a:r>
            <a:r>
              <a:rPr lang="en-GB" i="1" dirty="0"/>
              <a:t>either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Rewriting that earlier example is far </a:t>
            </a:r>
            <a:r>
              <a:rPr lang="en-GB" b="1"/>
              <a:t>less work:</a:t>
            </a:r>
            <a:endParaRPr lang="en-GB" b="1" dirty="0"/>
          </a:p>
          <a:p>
            <a:endParaRPr lang="en-GB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7D2DF-B158-D566-4382-889F9B54FA72}"/>
              </a:ext>
            </a:extLst>
          </p:cNvPr>
          <p:cNvSpPr txBox="1"/>
          <p:nvPr/>
        </p:nvSpPr>
        <p:spPr>
          <a:xfrm>
            <a:off x="4722812" y="2020283"/>
            <a:ext cx="6501073" cy="456339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#![allow(warnings, unused)]</a:t>
            </a:r>
          </a:p>
          <a:p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use</a:t>
            </a:r>
            <a:r>
              <a:rPr lang="en-GB" sz="1400" dirty="0">
                <a:latin typeface="Consolas" panose="020B0609020204030204" pitchFamily="49" charset="0"/>
              </a:rPr>
              <a:t> std::io;</a:t>
            </a:r>
          </a:p>
          <a:p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use</a:t>
            </a:r>
            <a:r>
              <a:rPr lang="en-GB" sz="1400" dirty="0">
                <a:latin typeface="Consolas" panose="020B0609020204030204" pitchFamily="49" charset="0"/>
              </a:rPr>
              <a:t> std::fs::File;</a:t>
            </a:r>
          </a:p>
          <a:p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use</a:t>
            </a:r>
            <a:r>
              <a:rPr lang="en-GB" sz="1400" dirty="0">
                <a:latin typeface="Consolas" panose="020B0609020204030204" pitchFamily="49" charset="0"/>
              </a:rPr>
              <a:t> std::io::Read;</a:t>
            </a:r>
          </a:p>
          <a:p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read_path_from_file</a:t>
            </a:r>
            <a:r>
              <a:rPr lang="en-GB" sz="1400" dirty="0">
                <a:latin typeface="Consolas" panose="020B0609020204030204" pitchFamily="49" charset="0"/>
              </a:rPr>
              <a:t>() -&gt; Result&lt;String, io::Error&gt; {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70C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mut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myfile</a:t>
            </a:r>
            <a:r>
              <a:rPr lang="en-GB" sz="1400" dirty="0">
                <a:latin typeface="Consolas" panose="020B0609020204030204" pitchFamily="49" charset="0"/>
              </a:rPr>
              <a:t> = File::open(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en-GB" sz="1400" dirty="0" err="1">
                <a:solidFill>
                  <a:srgbClr val="7030A0"/>
                </a:solidFill>
                <a:latin typeface="Consolas" panose="020B0609020204030204" pitchFamily="49" charset="0"/>
              </a:rPr>
              <a:t>path.cfg</a:t>
            </a:r>
            <a:r>
              <a:rPr lang="en-GB" sz="1400" dirty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r>
              <a:rPr lang="en-GB" sz="1400" dirty="0">
                <a:highlight>
                  <a:srgbClr val="FFFF00"/>
                </a:highlight>
                <a:latin typeface="Consolas" panose="020B0609020204030204" pitchFamily="49" charset="0"/>
              </a:rPr>
              <a:t>?</a:t>
            </a:r>
            <a:r>
              <a:rPr lang="en-GB" sz="1400" dirty="0">
                <a:latin typeface="Consolas" panose="020B0609020204030204" pitchFamily="49" charset="0"/>
              </a:rPr>
              <a:t>;</a:t>
            </a:r>
          </a:p>
          <a:p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mut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mypath</a:t>
            </a:r>
            <a:r>
              <a:rPr lang="en-GB" sz="1400" dirty="0">
                <a:latin typeface="Consolas" panose="020B0609020204030204" pitchFamily="49" charset="0"/>
              </a:rPr>
              <a:t> = String::new();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	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</a:rPr>
              <a:t>myfile.read_to_string</a:t>
            </a:r>
            <a:r>
              <a:rPr lang="en-GB" sz="1400" dirty="0">
                <a:latin typeface="Consolas" panose="020B0609020204030204" pitchFamily="49" charset="0"/>
              </a:rPr>
              <a:t>(&amp;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mut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mypath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r>
              <a:rPr lang="en-GB" sz="1400" b="1" dirty="0">
                <a:highlight>
                  <a:srgbClr val="FFFF00"/>
                </a:highlight>
                <a:latin typeface="Consolas" panose="020B0609020204030204" pitchFamily="49" charset="0"/>
              </a:rPr>
              <a:t>?</a:t>
            </a:r>
            <a:r>
              <a:rPr lang="en-GB" sz="1400" dirty="0"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Ok(</a:t>
            </a:r>
            <a:r>
              <a:rPr lang="en-GB" sz="1400" dirty="0" err="1">
                <a:latin typeface="Consolas" panose="020B0609020204030204" pitchFamily="49" charset="0"/>
              </a:rPr>
              <a:t>mypath</a:t>
            </a:r>
            <a:r>
              <a:rPr lang="en-GB" sz="1400">
                <a:latin typeface="Consolas" panose="020B0609020204030204" pitchFamily="49" charset="0"/>
              </a:rPr>
              <a:t>)</a:t>
            </a:r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}</a:t>
            </a:r>
          </a:p>
          <a:p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GB" sz="1400" dirty="0">
                <a:latin typeface="Consolas" panose="020B0609020204030204" pitchFamily="49" charset="0"/>
              </a:rPr>
              <a:t> main() {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GB" sz="1400" dirty="0">
                <a:latin typeface="Consolas" panose="020B0609020204030204" pitchFamily="49" charset="0"/>
              </a:rPr>
              <a:t> path = </a:t>
            </a:r>
            <a:r>
              <a:rPr lang="en-GB" sz="1400" dirty="0" err="1">
                <a:latin typeface="Consolas" panose="020B0609020204030204" pitchFamily="49" charset="0"/>
              </a:rPr>
              <a:t>read_path_from_file</a:t>
            </a:r>
            <a:r>
              <a:rPr lang="en-GB" sz="1400" dirty="0">
                <a:latin typeface="Consolas" panose="020B0609020204030204" pitchFamily="49" charset="0"/>
              </a:rPr>
              <a:t>();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//handle the data or one of two potential errors</a:t>
            </a:r>
          </a:p>
          <a:p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   //for now, just dump the response...</a:t>
            </a:r>
          </a:p>
          <a:p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   </a:t>
            </a:r>
            <a:r>
              <a:rPr lang="en-GB" sz="1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dbg</a:t>
            </a:r>
            <a:r>
              <a:rPr lang="en-GB" sz="1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(path);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7FA54D74-CDA5-FAA0-10B3-9D22B2CA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671" y="2020283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201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cap="none" dirty="0"/>
              <a:t>Error Handling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796414"/>
            <a:ext cx="2901950" cy="4647734"/>
          </a:xfrm>
        </p:spPr>
        <p:txBody>
          <a:bodyPr/>
          <a:lstStyle/>
          <a:p>
            <a:r>
              <a:rPr lang="en-US" dirty="0"/>
              <a:t>Learning Journey:</a:t>
            </a:r>
          </a:p>
          <a:p>
            <a:pPr lvl="1"/>
            <a:r>
              <a:rPr lang="en-GB" sz="1100" dirty="0"/>
              <a:t>C and Errors</a:t>
            </a:r>
          </a:p>
          <a:p>
            <a:pPr lvl="1"/>
            <a:r>
              <a:rPr lang="en-GB" sz="1100" dirty="0"/>
              <a:t>Rust and Errors</a:t>
            </a:r>
          </a:p>
          <a:p>
            <a:pPr lvl="1"/>
            <a:r>
              <a:rPr lang="en-GB" sz="1100" dirty="0"/>
              <a:t>panic! Macro – An introduction</a:t>
            </a:r>
          </a:p>
          <a:p>
            <a:pPr lvl="1"/>
            <a:r>
              <a:rPr lang="en-GB" sz="1100" dirty="0"/>
              <a:t>panic! and bounds checking</a:t>
            </a:r>
          </a:p>
          <a:p>
            <a:pPr lvl="1"/>
            <a:r>
              <a:rPr lang="en-GB" sz="1100" dirty="0"/>
              <a:t>panic! and </a:t>
            </a:r>
            <a:r>
              <a:rPr lang="en-GB" sz="1100" dirty="0" err="1"/>
              <a:t>backtrace</a:t>
            </a:r>
            <a:endParaRPr lang="en-GB" sz="1100" dirty="0"/>
          </a:p>
          <a:p>
            <a:pPr lvl="1"/>
            <a:r>
              <a:rPr lang="en-GB" sz="1100" dirty="0"/>
              <a:t>Result Type – recoverable errors</a:t>
            </a:r>
          </a:p>
          <a:p>
            <a:pPr lvl="1"/>
            <a:r>
              <a:rPr lang="en-GB" sz="1100" dirty="0"/>
              <a:t>Result Type – forcing errors</a:t>
            </a:r>
          </a:p>
          <a:p>
            <a:pPr lvl="1"/>
            <a:r>
              <a:rPr lang="en-GB" sz="1100" dirty="0"/>
              <a:t>Result Type – handling errors</a:t>
            </a:r>
          </a:p>
          <a:p>
            <a:pPr lvl="1"/>
            <a:r>
              <a:rPr lang="en-GB" sz="1100" dirty="0"/>
              <a:t>Result Type – handling different errors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Rust Lab #22</a:t>
            </a:r>
          </a:p>
          <a:p>
            <a:pPr lvl="1"/>
            <a:r>
              <a:rPr lang="en-GB" sz="1100" dirty="0"/>
              <a:t>unwrap helper</a:t>
            </a:r>
          </a:p>
          <a:p>
            <a:pPr lvl="1"/>
            <a:r>
              <a:rPr lang="en-GB" sz="1100" dirty="0"/>
              <a:t>expect helper</a:t>
            </a:r>
          </a:p>
          <a:p>
            <a:pPr lvl="1"/>
            <a:r>
              <a:rPr lang="en-GB" sz="1100" dirty="0"/>
              <a:t>Error propagation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Rust Lab #23</a:t>
            </a:r>
          </a:p>
          <a:p>
            <a:pPr lvl="1"/>
            <a:r>
              <a:rPr lang="en-GB" sz="1100" dirty="0"/>
              <a:t>Checking Arithmetic Calculations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Rust Lab #24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Summary</a:t>
            </a:r>
            <a:endParaRPr lang="en-GB" sz="11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/>
            <a:r>
              <a:rPr lang="en-GB" sz="1100" dirty="0"/>
              <a:t>Rust Keywords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796414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dirty="0"/>
              <a:t>Differentiate unrecoverable and recoverable errors</a:t>
            </a:r>
          </a:p>
          <a:p>
            <a:pPr lvl="1"/>
            <a:r>
              <a:rPr lang="en-US" sz="1100" dirty="0"/>
              <a:t>Describe the panic! macro's actions</a:t>
            </a:r>
          </a:p>
          <a:p>
            <a:pPr lvl="1"/>
            <a:r>
              <a:rPr lang="en-US" sz="1100" dirty="0"/>
              <a:t>Integrate appropriate Rust error handling to sample code containing recoverable errors</a:t>
            </a:r>
          </a:p>
          <a:p>
            <a:pPr lvl="1"/>
            <a:endParaRPr lang="en-US" sz="1100" dirty="0"/>
          </a:p>
          <a:p>
            <a:pPr lvl="1"/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930259-2450-4147-81DB-1B7F5303A69F}"/>
              </a:ext>
            </a:extLst>
          </p:cNvPr>
          <p:cNvSpPr/>
          <p:nvPr/>
        </p:nvSpPr>
        <p:spPr>
          <a:xfrm>
            <a:off x="4470179" y="6381866"/>
            <a:ext cx="72997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latin typeface="Helvetica Neue" panose="02000503000000020004" pitchFamily="2" charset="0"/>
              </a:rPr>
              <a:t>Prerequisites: </a:t>
            </a:r>
            <a:r>
              <a:rPr lang="en-US" sz="1000" dirty="0">
                <a:latin typeface="Helvetica Neue" panose="02000503000000020004" pitchFamily="2" charset="0"/>
              </a:rPr>
              <a:t>Basic familiarity with Microsoft Windows and the command prompt.</a:t>
            </a:r>
            <a:endParaRPr lang="en-GB" sz="1000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520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319FA0-6719-4779-9029-F2FEDBFA4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Error propagation – the easy way (output)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61600-AABB-4FF3-9232-7774A9D3D1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2812" y="392182"/>
            <a:ext cx="7084403" cy="5508016"/>
          </a:xfrm>
        </p:spPr>
        <p:txBody>
          <a:bodyPr/>
          <a:lstStyle/>
          <a:p>
            <a:r>
              <a:rPr lang="en-GB" b="1" dirty="0"/>
              <a:t>Here is some sample output: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 marL="342900" indent="-34290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dirty="0"/>
              <a:t>In the initial run, the file is not found – the function returns an Err variant of </a:t>
            </a:r>
            <a:r>
              <a:rPr lang="en-GB" dirty="0" err="1"/>
              <a:t>ErrorKind</a:t>
            </a:r>
            <a:r>
              <a:rPr lang="en-GB" dirty="0"/>
              <a:t> ("</a:t>
            </a:r>
            <a:r>
              <a:rPr lang="en-GB" dirty="0" err="1"/>
              <a:t>NotFound</a:t>
            </a:r>
            <a:r>
              <a:rPr lang="en-GB" dirty="0"/>
              <a:t>")</a:t>
            </a:r>
          </a:p>
          <a:p>
            <a:pPr marL="342900" indent="-34290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dirty="0"/>
              <a:t>We then create the file manually, giving it a sample "path" entry</a:t>
            </a:r>
          </a:p>
          <a:p>
            <a:pPr marL="342900" indent="-342900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dirty="0"/>
              <a:t>Running the file, returns the desired "path" string (- this could be an empty string if the file is 0 bytes long)</a:t>
            </a:r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3735D8-C5C5-4915-AF8B-30693BC2EF48}"/>
              </a:ext>
            </a:extLst>
          </p:cNvPr>
          <p:cNvSpPr txBox="1"/>
          <p:nvPr/>
        </p:nvSpPr>
        <p:spPr>
          <a:xfrm>
            <a:off x="4722812" y="893323"/>
            <a:ext cx="7084402" cy="375487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C:\Users\QA\rust&gt;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errprop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[errorprop.rs:20] path = Err(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Os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   code: 2,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   kind: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NotFound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   message: "The system cannot find the file specified.",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},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C:\Users\QA\rust&gt;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copy con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path.cfg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B0F0"/>
                </a:solidFill>
                <a:latin typeface="Consolas" panose="020B0609020204030204" pitchFamily="49" charset="0"/>
              </a:rPr>
              <a:t>c:/users/qa/rust</a:t>
            </a:r>
          </a:p>
          <a:p>
            <a:r>
              <a:rPr lang="en-GB" sz="1400" dirty="0">
                <a:solidFill>
                  <a:srgbClr val="00B0F0"/>
                </a:solidFill>
                <a:latin typeface="Consolas" panose="020B0609020204030204" pitchFamily="49" charset="0"/>
              </a:rPr>
              <a:t>^Z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1 file(s) copied.</a:t>
            </a:r>
          </a:p>
          <a:p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C:\Users\QA\rust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&gt;errprop</a:t>
            </a:r>
          </a:p>
          <a:p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[errorprop.rs:20] path = Ok(</a:t>
            </a:r>
          </a:p>
          <a:p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    "c:/users/qa/rust",</a:t>
            </a:r>
          </a:p>
          <a:p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)</a:t>
            </a:r>
            <a:endParaRPr lang="en-GB" sz="1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Graphic 5" descr="Badge 1">
            <a:extLst>
              <a:ext uri="{FF2B5EF4-FFF2-40B4-BE49-F238E27FC236}">
                <a16:creationId xmlns:a16="http://schemas.microsoft.com/office/drawing/2014/main" id="{DB1D6E1D-2BF1-4EE8-86D9-FC16C7EE3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4165" y="1889339"/>
            <a:ext cx="496674" cy="496674"/>
          </a:xfrm>
          <a:prstGeom prst="rect">
            <a:avLst/>
          </a:prstGeom>
        </p:spPr>
      </p:pic>
      <p:pic>
        <p:nvPicPr>
          <p:cNvPr id="10" name="Graphic 9" descr="Badge">
            <a:extLst>
              <a:ext uri="{FF2B5EF4-FFF2-40B4-BE49-F238E27FC236}">
                <a16:creationId xmlns:a16="http://schemas.microsoft.com/office/drawing/2014/main" id="{441DB483-0FF7-4B01-9245-DDB08E9CE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4160" y="2783132"/>
            <a:ext cx="496674" cy="496674"/>
          </a:xfrm>
          <a:prstGeom prst="rect">
            <a:avLst/>
          </a:prstGeom>
        </p:spPr>
      </p:pic>
      <p:pic>
        <p:nvPicPr>
          <p:cNvPr id="12" name="Graphic 11" descr="Badge 3">
            <a:extLst>
              <a:ext uri="{FF2B5EF4-FFF2-40B4-BE49-F238E27FC236}">
                <a16:creationId xmlns:a16="http://schemas.microsoft.com/office/drawing/2014/main" id="{814BEC49-9571-4314-BF26-1A982C04EE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24160" y="4101982"/>
            <a:ext cx="496674" cy="4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46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 to Rust Lab #23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Error handling techniques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96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319FA0-6719-4779-9029-F2FEDBFA4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Checking arithmetic operations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61600-AABB-4FF3-9232-7774A9D3D1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2812" y="392182"/>
            <a:ext cx="7084403" cy="5508016"/>
          </a:xfrm>
        </p:spPr>
        <p:txBody>
          <a:bodyPr/>
          <a:lstStyle/>
          <a:p>
            <a:r>
              <a:rPr lang="en-GB" b="1" dirty="0"/>
              <a:t>Some data primitives have methods to check if certain arithmetic operations are problematic at run-time</a:t>
            </a:r>
          </a:p>
          <a:p>
            <a:r>
              <a:rPr lang="en-GB" b="1" dirty="0"/>
              <a:t>e.g. to prevent overflows etc. for i32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Consolas" panose="020B0609020204030204" pitchFamily="49" charset="0"/>
              </a:rPr>
              <a:t>checked_add</a:t>
            </a:r>
            <a:r>
              <a:rPr lang="en-GB" dirty="0">
                <a:latin typeface="Consolas" panose="020B0609020204030204" pitchFamily="49" charset="0"/>
              </a:rPr>
              <a:t>() </a:t>
            </a:r>
            <a:r>
              <a:rPr lang="en-GB" dirty="0" err="1">
                <a:latin typeface="Consolas" panose="020B0609020204030204" pitchFamily="49" charset="0"/>
              </a:rPr>
              <a:t>checked_sub</a:t>
            </a:r>
            <a:r>
              <a:rPr lang="en-GB" dirty="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</a:rPr>
              <a:t>checked </a:t>
            </a:r>
            <a:r>
              <a:rPr lang="en-GB" dirty="0" err="1">
                <a:latin typeface="Consolas" panose="020B0609020204030204" pitchFamily="49" charset="0"/>
              </a:rPr>
              <a:t>mul</a:t>
            </a:r>
            <a:r>
              <a:rPr lang="en-GB" dirty="0">
                <a:latin typeface="Consolas" panose="020B0609020204030204" pitchFamily="49" charset="0"/>
              </a:rPr>
              <a:t>() </a:t>
            </a:r>
            <a:r>
              <a:rPr lang="en-GB" dirty="0">
                <a:highlight>
                  <a:srgbClr val="FFFF00"/>
                </a:highlight>
                <a:latin typeface="Consolas" panose="020B0609020204030204" pitchFamily="49" charset="0"/>
              </a:rPr>
              <a:t>checked div()</a:t>
            </a:r>
          </a:p>
          <a:p>
            <a:r>
              <a:rPr lang="en-GB" b="1" dirty="0"/>
              <a:t> </a:t>
            </a:r>
          </a:p>
          <a:p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17D2DF-B158-D566-4382-889F9B54FA72}"/>
              </a:ext>
            </a:extLst>
          </p:cNvPr>
          <p:cNvSpPr txBox="1"/>
          <p:nvPr/>
        </p:nvSpPr>
        <p:spPr>
          <a:xfrm>
            <a:off x="4722812" y="2086254"/>
            <a:ext cx="6628811" cy="459812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#![</a:t>
            </a:r>
            <a:r>
              <a:rPr lang="en-GB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allow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warnings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unused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b="1" dirty="0" err="1">
                <a:solidFill>
                  <a:srgbClr val="00007F"/>
                </a:solidFill>
                <a:latin typeface="Consolas" panose="020B0609020204030204" pitchFamily="49" charset="0"/>
              </a:rPr>
              <a:t>fn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div_it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num1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400" b="1" dirty="0">
                <a:solidFill>
                  <a:srgbClr val="00007F"/>
                </a:solidFill>
                <a:latin typeface="Consolas" panose="020B0609020204030204" pitchFamily="49" charset="0"/>
              </a:rPr>
              <a:t>i32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num2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400" b="1" dirty="0">
                <a:solidFill>
                  <a:srgbClr val="00007F"/>
                </a:solidFill>
                <a:latin typeface="Consolas" panose="020B0609020204030204" pitchFamily="49" charset="0"/>
              </a:rPr>
              <a:t>i32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Option</a:t>
            </a:r>
            <a:r>
              <a:rPr lang="en-GB" sz="1400" b="1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00007F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i32</a:t>
            </a:r>
            <a:r>
              <a:rPr lang="en-GB" sz="1400" b="1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7F"/>
                </a:solidFill>
                <a:latin typeface="Consolas" panose="020B0609020204030204" pitchFamily="49" charset="0"/>
              </a:rPr>
              <a:t>let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4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00007F"/>
                </a:solidFill>
                <a:latin typeface="Consolas" panose="020B0609020204030204" pitchFamily="49" charset="0"/>
              </a:rPr>
              <a:t>i32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num1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checked_div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num2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GB" sz="1400" b="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result</a:t>
            </a:r>
            <a:endParaRPr lang="en-GB" sz="1400" b="0" dirty="0">
              <a:solidFill>
                <a:srgbClr val="808080"/>
              </a:solidFill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b="1" dirty="0" err="1">
                <a:solidFill>
                  <a:srgbClr val="00007F"/>
                </a:solidFill>
                <a:latin typeface="Consolas" panose="020B0609020204030204" pitchFamily="49" charset="0"/>
              </a:rPr>
              <a:t>fn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7F"/>
                </a:solidFill>
                <a:latin typeface="Consolas" panose="020B0609020204030204" pitchFamily="49" charset="0"/>
              </a:rPr>
              <a:t>let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num1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7F7F"/>
                </a:solidFill>
                <a:latin typeface="Consolas" panose="020B0609020204030204" pitchFamily="49" charset="0"/>
              </a:rPr>
              <a:t>10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7F"/>
                </a:solidFill>
                <a:latin typeface="Consolas" panose="020B0609020204030204" pitchFamily="49" charset="0"/>
              </a:rPr>
              <a:t>let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num2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7F7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00007F"/>
                </a:solidFill>
                <a:latin typeface="Consolas" panose="020B0609020204030204" pitchFamily="49" charset="0"/>
              </a:rPr>
              <a:t>let</a:t>
            </a:r>
            <a:r>
              <a:rPr lang="en-US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n-US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div_it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num1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num2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400" b="1" dirty="0">
                <a:solidFill>
                  <a:srgbClr val="00007F"/>
                </a:solidFill>
                <a:latin typeface="Consolas" panose="020B0609020204030204" pitchFamily="49" charset="0"/>
              </a:rPr>
              <a:t>    match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result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Some</a:t>
            </a:r>
            <a:r>
              <a:rPr lang="en-GB" sz="1400" b="1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result</a:t>
            </a:r>
            <a:r>
              <a:rPr lang="en-GB" sz="1400" b="1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=&gt;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	   </a:t>
            </a:r>
            <a:r>
              <a:rPr lang="en-GB" sz="1400" b="0" dirty="0" err="1">
                <a:solidFill>
                  <a:srgbClr val="7F7F00"/>
                </a:solidFill>
                <a:latin typeface="Consolas" panose="020B0609020204030204" pitchFamily="49" charset="0"/>
              </a:rPr>
              <a:t>println</a:t>
            </a:r>
            <a:r>
              <a:rPr lang="en-GB" sz="1400" b="0" dirty="0">
                <a:solidFill>
                  <a:srgbClr val="7F7F00"/>
                </a:solidFill>
                <a:latin typeface="Consolas" panose="020B0609020204030204" pitchFamily="49" charset="0"/>
              </a:rPr>
              <a:t>!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007F"/>
                </a:solidFill>
                <a:latin typeface="Consolas" panose="020B0609020204030204" pitchFamily="49" charset="0"/>
              </a:rPr>
              <a:t>"{num1} / {num2} = {result}"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	</a:t>
            </a:r>
            <a:endParaRPr lang="en-GB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None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=&gt;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           </a:t>
            </a:r>
            <a:r>
              <a:rPr lang="en-GB" sz="1400" b="0" dirty="0" err="1">
                <a:solidFill>
                  <a:srgbClr val="7F7F00"/>
                </a:solidFill>
                <a:latin typeface="Consolas" panose="020B0609020204030204" pitchFamily="49" charset="0"/>
              </a:rPr>
              <a:t>eprintln</a:t>
            </a:r>
            <a:r>
              <a:rPr lang="en-GB" sz="1400" b="0" dirty="0">
                <a:solidFill>
                  <a:srgbClr val="7F7F00"/>
                </a:solidFill>
                <a:latin typeface="Consolas" panose="020B0609020204030204" pitchFamily="49" charset="0"/>
              </a:rPr>
              <a:t>!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007F"/>
                </a:solidFill>
                <a:latin typeface="Consolas" panose="020B0609020204030204" pitchFamily="49" charset="0"/>
              </a:rPr>
              <a:t>"Division error"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B9EB3-D81A-ECA2-6784-CBE34F7D55D3}"/>
              </a:ext>
            </a:extLst>
          </p:cNvPr>
          <p:cNvSpPr txBox="1"/>
          <p:nvPr/>
        </p:nvSpPr>
        <p:spPr>
          <a:xfrm>
            <a:off x="9450089" y="6130092"/>
            <a:ext cx="2449223" cy="33572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no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Division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387BA-A50D-B398-DA31-052297DC4C83}"/>
              </a:ext>
            </a:extLst>
          </p:cNvPr>
          <p:cNvSpPr txBox="1"/>
          <p:nvPr/>
        </p:nvSpPr>
        <p:spPr>
          <a:xfrm>
            <a:off x="8257876" y="6130092"/>
            <a:ext cx="1192213" cy="335726"/>
          </a:xfrm>
          <a:prstGeom prst="rect">
            <a:avLst/>
          </a:prstGeom>
          <a:solidFill>
            <a:srgbClr val="C0000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STDERR</a:t>
            </a:r>
          </a:p>
        </p:txBody>
      </p:sp>
      <p:pic>
        <p:nvPicPr>
          <p:cNvPr id="9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7FA54D74-CDA5-FAA0-10B3-9D22B2CA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768" y="2086254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836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 to Rust Lab #24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Error handling techniques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3625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5879" y="661266"/>
            <a:ext cx="5621337" cy="3795316"/>
          </a:xfrm>
        </p:spPr>
        <p:txBody>
          <a:bodyPr/>
          <a:lstStyle/>
          <a:p>
            <a:pPr marL="261938" lvl="1" indent="-261938">
              <a:spcAft>
                <a:spcPts val="600"/>
              </a:spcAft>
            </a:pPr>
            <a:r>
              <a:rPr lang="en-US" sz="1600" dirty="0"/>
              <a:t>Unlike C, Rust supports versatile error handling techniques</a:t>
            </a:r>
          </a:p>
          <a:p>
            <a:pPr marL="261938" lvl="1" indent="-261938">
              <a:spcAft>
                <a:spcPts val="600"/>
              </a:spcAft>
            </a:pPr>
            <a:r>
              <a:rPr lang="en-US" sz="1600" dirty="0"/>
              <a:t>Errors can be recoverable or unrecoverable</a:t>
            </a:r>
          </a:p>
          <a:p>
            <a:pPr marL="261938" lvl="1" indent="-261938">
              <a:spcAft>
                <a:spcPts val="600"/>
              </a:spcAft>
            </a:pPr>
            <a:r>
              <a:rPr lang="en-US" sz="1600" dirty="0"/>
              <a:t>panic!() macro handles unrecoverable errors</a:t>
            </a:r>
          </a:p>
          <a:p>
            <a:pPr marL="719138" lvl="1" indent="-444500">
              <a:spcAft>
                <a:spcPts val="600"/>
              </a:spcAft>
            </a:pPr>
            <a:r>
              <a:rPr lang="en-US" sz="1600" dirty="0"/>
              <a:t>Implicitly (by bad action, e.g. buffer overread) or explicitly called</a:t>
            </a:r>
          </a:p>
          <a:p>
            <a:pPr marL="274638" lvl="1" indent="-274638">
              <a:spcAft>
                <a:spcPts val="600"/>
              </a:spcAft>
            </a:pPr>
            <a:r>
              <a:rPr lang="en-US" sz="1600" dirty="0"/>
              <a:t>To error handle in Rust, you must know the bad (and good) outcomes of an operation</a:t>
            </a:r>
          </a:p>
          <a:p>
            <a:pPr marL="274638" lvl="1" indent="-274638">
              <a:spcAft>
                <a:spcPts val="600"/>
              </a:spcAft>
            </a:pPr>
            <a:r>
              <a:rPr lang="en-US" sz="1600" dirty="0"/>
              <a:t>Where possible use error propagation</a:t>
            </a:r>
          </a:p>
          <a:p>
            <a:pPr marL="719138" lvl="1" indent="-444500">
              <a:spcAft>
                <a:spcPts val="600"/>
              </a:spcAft>
            </a:pPr>
            <a:r>
              <a:rPr lang="en-US" sz="1600" dirty="0"/>
              <a:t>The function's caller will have a better "handle" on the error handling as it "knows" more of the larger program.</a:t>
            </a:r>
          </a:p>
          <a:p>
            <a:pPr marL="274638" lvl="1" indent="-274638">
              <a:spcAft>
                <a:spcPts val="600"/>
              </a:spcAft>
            </a:pPr>
            <a:r>
              <a:rPr lang="en-US" sz="1600" dirty="0"/>
              <a:t>From Rust 1.13 the Try!() macro was replaced by the ? Try operator</a:t>
            </a:r>
          </a:p>
          <a:p>
            <a:pPr marL="719138" lvl="1" indent="-444500">
              <a:spcAft>
                <a:spcPts val="600"/>
              </a:spcAft>
            </a:pPr>
            <a:r>
              <a:rPr lang="en-US" sz="1600" dirty="0"/>
              <a:t>Abstracts most of the typical "match" expression boilerplate</a:t>
            </a:r>
          </a:p>
          <a:p>
            <a:pPr marL="719138" lvl="1" indent="-444500">
              <a:spcAft>
                <a:spcPts val="600"/>
              </a:spcAft>
            </a:pPr>
            <a:r>
              <a:rPr lang="en-US" sz="1600" dirty="0"/>
              <a:t>But use with care</a:t>
            </a:r>
          </a:p>
          <a:p>
            <a:pPr marL="271463" lvl="1" indent="-271463">
              <a:spcAft>
                <a:spcPts val="600"/>
              </a:spcAft>
            </a:pPr>
            <a:r>
              <a:rPr lang="en-GB" sz="1600" dirty="0"/>
              <a:t>Some data primitives have methods to check if certain arithmetic operations are problematic at run-time, e.g. divide by zero (inf), overflows etc.</a:t>
            </a:r>
          </a:p>
          <a:p>
            <a:pPr marL="719138" lvl="1" indent="-444500">
              <a:spcAft>
                <a:spcPts val="600"/>
              </a:spcAft>
            </a:pPr>
            <a:endParaRPr lang="en-US" sz="1600" dirty="0"/>
          </a:p>
          <a:p>
            <a:pPr marL="261938" lvl="1" indent="-261938">
              <a:spcAft>
                <a:spcPts val="600"/>
              </a:spcAft>
            </a:pPr>
            <a:endParaRPr lang="en-US" sz="2000" dirty="0"/>
          </a:p>
          <a:p>
            <a:pPr marL="265113" indent="-265113"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DB37C8D-06C7-4A68-81EC-70F07CA11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625265"/>
              </p:ext>
            </p:extLst>
          </p:nvPr>
        </p:nvGraphicFramePr>
        <p:xfrm>
          <a:off x="4664349" y="5694006"/>
          <a:ext cx="6985705" cy="944880"/>
        </p:xfrm>
        <a:graphic>
          <a:graphicData uri="http://schemas.openxmlformats.org/drawingml/2006/table">
            <a:tbl>
              <a:tblPr/>
              <a:tblGrid>
                <a:gridCol w="1085152">
                  <a:extLst>
                    <a:ext uri="{9D8B030D-6E8A-4147-A177-3AD203B41FA5}">
                      <a16:colId xmlns:a16="http://schemas.microsoft.com/office/drawing/2014/main" val="2192744656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3865089521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4094844649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827843363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3679680566"/>
                    </a:ext>
                  </a:extLst>
                </a:gridCol>
                <a:gridCol w="1559945">
                  <a:extLst>
                    <a:ext uri="{9D8B030D-6E8A-4147-A177-3AD203B41FA5}">
                      <a16:colId xmlns:a16="http://schemas.microsoft.com/office/drawing/2014/main" val="3139356258"/>
                    </a:ext>
                  </a:extLst>
                </a:gridCol>
              </a:tblGrid>
              <a:tr h="496678"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egoe UI"/>
                        </a:rPr>
                        <a:t>Rust keywords (Weak)</a:t>
                      </a:r>
                    </a:p>
                  </a:txBody>
                  <a:tcPr marL="95250" marR="76200" marT="142875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523008"/>
                  </a:ext>
                </a:extLst>
              </a:tr>
              <a:tr h="405712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dyn</a:t>
                      </a: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'static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union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6818870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496E65-8991-4BBD-B637-D7424016E2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Rust keywords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5E1D066-C865-4DEB-8A78-F1E82A1E8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845185"/>
              </p:ext>
            </p:extLst>
          </p:nvPr>
        </p:nvGraphicFramePr>
        <p:xfrm>
          <a:off x="4664350" y="162483"/>
          <a:ext cx="6985704" cy="3493770"/>
        </p:xfrm>
        <a:graphic>
          <a:graphicData uri="http://schemas.openxmlformats.org/drawingml/2006/table">
            <a:tbl>
              <a:tblPr/>
              <a:tblGrid>
                <a:gridCol w="1164284">
                  <a:extLst>
                    <a:ext uri="{9D8B030D-6E8A-4147-A177-3AD203B41FA5}">
                      <a16:colId xmlns:a16="http://schemas.microsoft.com/office/drawing/2014/main" val="3004296434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2783717660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201381472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605907375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3883080512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1956129410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algn="ctr"/>
                      <a:r>
                        <a:rPr lang="en-GB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egoe UI"/>
                        </a:rPr>
                        <a:t>Rust keywords (Strict)</a:t>
                      </a:r>
                    </a:p>
                  </a:txBody>
                  <a:tcPr marL="95250" marR="76200" marT="142875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694401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async*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await*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break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continue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252449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crate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dyn</a:t>
                      </a: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else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enum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extern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false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583506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fn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for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impl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mod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16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loop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match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pub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683538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ref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return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self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static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struct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super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390037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trait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unsafe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use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where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7351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while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14537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F60098-ED3A-4837-A941-4A12BB5AB11E}"/>
              </a:ext>
            </a:extLst>
          </p:cNvPr>
          <p:cNvSpPr txBox="1"/>
          <p:nvPr/>
        </p:nvSpPr>
        <p:spPr>
          <a:xfrm>
            <a:off x="9093478" y="3336194"/>
            <a:ext cx="2285114" cy="2219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r"/>
            <a:r>
              <a:rPr lang="en-GB" sz="1400" b="1" dirty="0"/>
              <a:t>*</a:t>
            </a:r>
            <a:r>
              <a:rPr lang="en-GB" sz="1400" dirty="0"/>
              <a:t> as of Rust's 2018 </a:t>
            </a:r>
            <a:r>
              <a:rPr lang="en-GB" sz="1400" dirty="0" err="1"/>
              <a:t>Lexer</a:t>
            </a:r>
            <a:endParaRPr lang="en-GB" sz="14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7878743-288E-498E-823A-E09989C2F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766296"/>
              </p:ext>
            </p:extLst>
          </p:nvPr>
        </p:nvGraphicFramePr>
        <p:xfrm>
          <a:off x="4664349" y="3809257"/>
          <a:ext cx="6948000" cy="1794510"/>
        </p:xfrm>
        <a:graphic>
          <a:graphicData uri="http://schemas.openxmlformats.org/drawingml/2006/table">
            <a:tbl>
              <a:tblPr/>
              <a:tblGrid>
                <a:gridCol w="1158000">
                  <a:extLst>
                    <a:ext uri="{9D8B030D-6E8A-4147-A177-3AD203B41FA5}">
                      <a16:colId xmlns:a16="http://schemas.microsoft.com/office/drawing/2014/main" val="3004296434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2783717660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201381472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605907375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3883080512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1956129410"/>
                    </a:ext>
                  </a:extLst>
                </a:gridCol>
              </a:tblGrid>
              <a:tr h="326234"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egoe UI"/>
                        </a:rPr>
                        <a:t>Rust keywords (Reserved)</a:t>
                      </a:r>
                    </a:p>
                  </a:txBody>
                  <a:tcPr marL="95250" marR="76200" marT="142875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694401"/>
                  </a:ext>
                </a:extLst>
              </a:tr>
              <a:tr h="40907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abstract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become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box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final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macro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252449"/>
                  </a:ext>
                </a:extLst>
              </a:tr>
              <a:tr h="40907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override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priv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try*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typeof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unsized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virtual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583506"/>
                  </a:ext>
                </a:extLst>
              </a:tr>
              <a:tr h="317152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yield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while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14537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015306A-6AE3-4A1A-92AA-BA1DB4A8D7B3}"/>
              </a:ext>
            </a:extLst>
          </p:cNvPr>
          <p:cNvSpPr txBox="1"/>
          <p:nvPr/>
        </p:nvSpPr>
        <p:spPr>
          <a:xfrm>
            <a:off x="9093478" y="5270869"/>
            <a:ext cx="2285114" cy="2219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r"/>
            <a:r>
              <a:rPr lang="en-GB" sz="1400" b="1" dirty="0"/>
              <a:t>*</a:t>
            </a:r>
            <a:r>
              <a:rPr lang="en-GB" sz="1400" dirty="0"/>
              <a:t> as of Rust's 2018 </a:t>
            </a:r>
            <a:r>
              <a:rPr lang="en-GB" sz="1400" dirty="0" err="1"/>
              <a:t>Lexer</a:t>
            </a:r>
            <a:endParaRPr lang="en-GB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CE2782-AE1C-48C9-8B98-14FFAC60BDB0}"/>
              </a:ext>
            </a:extLst>
          </p:cNvPr>
          <p:cNvSpPr txBox="1"/>
          <p:nvPr/>
        </p:nvSpPr>
        <p:spPr>
          <a:xfrm>
            <a:off x="9093478" y="6337339"/>
            <a:ext cx="2285114" cy="2219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r"/>
            <a:r>
              <a:rPr lang="en-GB" sz="1400" b="1" dirty="0"/>
              <a:t>*</a:t>
            </a:r>
            <a:r>
              <a:rPr lang="en-GB" sz="1400" dirty="0"/>
              <a:t> as of Rust's 2015 </a:t>
            </a:r>
            <a:r>
              <a:rPr lang="en-GB" sz="1400" dirty="0" err="1"/>
              <a:t>Lexer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2819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4794A4-9816-4BD5-B668-9EBAA23BD9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 and 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E5D62-07D2-4EDD-AF76-51A9541A8E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7" y="98891"/>
            <a:ext cx="7292975" cy="4094163"/>
          </a:xfrm>
        </p:spPr>
        <p:txBody>
          <a:bodyPr/>
          <a:lstStyle/>
          <a:p>
            <a:r>
              <a:rPr lang="en-GB" sz="1800" b="1" dirty="0"/>
              <a:t>Unlike C++, C does not provide comprehensive support for error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no built-in exception handling (</a:t>
            </a:r>
            <a:r>
              <a:rPr lang="en-GB" sz="1800" b="1" dirty="0">
                <a:latin typeface="Consolas" panose="020B0609020204030204" pitchFamily="49" charset="0"/>
              </a:rPr>
              <a:t>try</a:t>
            </a:r>
            <a:r>
              <a:rPr lang="en-GB" sz="1800" dirty="0"/>
              <a:t>, </a:t>
            </a:r>
            <a:r>
              <a:rPr lang="en-GB" sz="1800" b="1" dirty="0">
                <a:latin typeface="Consolas" panose="020B0609020204030204" pitchFamily="49" charset="0"/>
              </a:rPr>
              <a:t>catch</a:t>
            </a:r>
            <a:r>
              <a:rPr lang="en-GB" sz="1800" dirty="0"/>
              <a:t> and </a:t>
            </a:r>
            <a:r>
              <a:rPr lang="en-GB" sz="1800" b="1" dirty="0">
                <a:latin typeface="Consolas" panose="020B0609020204030204" pitchFamily="49" charset="0"/>
              </a:rPr>
              <a:t>throw)</a:t>
            </a:r>
          </a:p>
          <a:p>
            <a:endParaRPr lang="en-GB" sz="1800" b="1" dirty="0"/>
          </a:p>
          <a:p>
            <a:r>
              <a:rPr lang="en-GB" sz="1800" b="1" dirty="0"/>
              <a:t>Traditional technique is to use a function's return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including </a:t>
            </a:r>
            <a:r>
              <a:rPr lang="en-GB" sz="1800" b="1" dirty="0">
                <a:latin typeface="Consolas" panose="020B0609020204030204" pitchFamily="49" charset="0"/>
              </a:rPr>
              <a:t>main()</a:t>
            </a:r>
            <a:r>
              <a:rPr lang="en-GB" sz="1800" dirty="0"/>
              <a:t>'s exit status (failure/success) to the 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  <a:p>
            <a:r>
              <a:rPr lang="en-GB" sz="1800" b="1" dirty="0"/>
              <a:t>What is available in a typical C distribution?</a:t>
            </a:r>
          </a:p>
          <a:p>
            <a:pPr marL="271463" indent="-271463">
              <a:buFont typeface="Arial" panose="020B0604020202020204" pitchFamily="34" charset="0"/>
              <a:buChar char="•"/>
            </a:pPr>
            <a:r>
              <a:rPr lang="en-GB" sz="1800" b="1" dirty="0" err="1">
                <a:latin typeface="Consolas" panose="020B0609020204030204" pitchFamily="49" charset="0"/>
              </a:rPr>
              <a:t>errno.h</a:t>
            </a:r>
            <a:r>
              <a:rPr lang="en-GB" sz="1800" b="1" dirty="0">
                <a:latin typeface="Consolas" panose="020B0609020204030204" pitchFamily="49" charset="0"/>
              </a:rPr>
              <a:t> </a:t>
            </a:r>
          </a:p>
          <a:p>
            <a:pPr marL="628650" lvl="1" indent="-357188"/>
            <a:r>
              <a:rPr lang="en-GB" sz="1800" dirty="0">
                <a:latin typeface="+mn-lt"/>
              </a:rPr>
              <a:t>implements </a:t>
            </a:r>
            <a:r>
              <a:rPr lang="en-GB" sz="1800" b="1" dirty="0" err="1">
                <a:latin typeface="Consolas" panose="020B0609020204030204" pitchFamily="49" charset="0"/>
              </a:rPr>
              <a:t>errno</a:t>
            </a:r>
            <a:r>
              <a:rPr lang="en-GB" sz="1800" dirty="0">
                <a:latin typeface="+mn-lt"/>
              </a:rPr>
              <a:t> – an integer (0 on entry)</a:t>
            </a:r>
          </a:p>
          <a:p>
            <a:pPr marL="900113" lvl="1" indent="-271463"/>
            <a:r>
              <a:rPr lang="en-GB" sz="1800" dirty="0">
                <a:latin typeface="+mn-lt"/>
              </a:rPr>
              <a:t>populated by some library functions when errors occur, e.g. </a:t>
            </a:r>
            <a:r>
              <a:rPr lang="en-GB" sz="1800" b="1" dirty="0" err="1">
                <a:latin typeface="Consolas" panose="020B0609020204030204" pitchFamily="49" charset="0"/>
              </a:rPr>
              <a:t>fopen</a:t>
            </a:r>
            <a:endParaRPr lang="en-GB" sz="1800" b="1" dirty="0">
              <a:latin typeface="Consolas" panose="020B0609020204030204" pitchFamily="49" charset="0"/>
            </a:endParaRPr>
          </a:p>
          <a:p>
            <a:pPr marL="271463" lvl="1" indent="-271463"/>
            <a:r>
              <a:rPr lang="en-GB" sz="1800" b="1" dirty="0" err="1">
                <a:latin typeface="Consolas" panose="020B0609020204030204" pitchFamily="49" charset="0"/>
              </a:rPr>
              <a:t>error.h</a:t>
            </a:r>
            <a:endParaRPr lang="en-GB" sz="1800" b="1" dirty="0">
              <a:latin typeface="Consolas" panose="020B0609020204030204" pitchFamily="49" charset="0"/>
            </a:endParaRPr>
          </a:p>
          <a:p>
            <a:pPr marL="628650" lvl="1" indent="-357188"/>
            <a:r>
              <a:rPr lang="en-GB" sz="1800" dirty="0">
                <a:latin typeface="+mn-lt"/>
              </a:rPr>
              <a:t>(can be) over 100 constants via </a:t>
            </a:r>
            <a:r>
              <a:rPr lang="en-GB" sz="1800" b="1" dirty="0">
                <a:latin typeface="Consolas" panose="020B0609020204030204" pitchFamily="49" charset="0"/>
              </a:rPr>
              <a:t>#define </a:t>
            </a:r>
            <a:r>
              <a:rPr lang="en-GB" sz="1800" dirty="0">
                <a:latin typeface="+mn-lt"/>
              </a:rPr>
              <a:t>pre-processor macro</a:t>
            </a:r>
          </a:p>
          <a:p>
            <a:pPr marL="900113" lvl="1" indent="-271463">
              <a:tabLst>
                <a:tab pos="800100" algn="l"/>
              </a:tabLst>
            </a:pPr>
            <a:r>
              <a:rPr lang="en-GB" sz="1800" dirty="0">
                <a:latin typeface="+mn-lt"/>
              </a:rPr>
              <a:t>but only 3 are mandated by the standard library</a:t>
            </a:r>
          </a:p>
          <a:p>
            <a:pPr marL="465750" lvl="1" indent="-285750"/>
            <a:endParaRPr lang="en-GB" sz="1800" b="1" dirty="0">
              <a:latin typeface="Consolas" panose="020B0609020204030204" pitchFamily="49" charset="0"/>
            </a:endParaRPr>
          </a:p>
          <a:p>
            <a:pPr marL="271463" lvl="1" indent="-271463"/>
            <a:r>
              <a:rPr lang="en-GB" sz="1800" dirty="0">
                <a:latin typeface="+mn-lt"/>
              </a:rPr>
              <a:t>use </a:t>
            </a:r>
            <a:r>
              <a:rPr lang="en-GB" sz="1800" b="1" dirty="0" err="1">
                <a:latin typeface="Consolas" panose="020B0609020204030204" pitchFamily="49" charset="0"/>
              </a:rPr>
              <a:t>perror</a:t>
            </a:r>
            <a:r>
              <a:rPr lang="en-GB" sz="1800" b="1" dirty="0">
                <a:latin typeface="Consolas" panose="020B0609020204030204" pitchFamily="49" charset="0"/>
              </a:rPr>
              <a:t>() </a:t>
            </a:r>
            <a:r>
              <a:rPr lang="en-GB" sz="1800" dirty="0">
                <a:latin typeface="+mn-lt"/>
              </a:rPr>
              <a:t>or </a:t>
            </a:r>
            <a:r>
              <a:rPr lang="en-GB" sz="1800" b="1" dirty="0" err="1">
                <a:latin typeface="Consolas" panose="020B0609020204030204" pitchFamily="49" charset="0"/>
              </a:rPr>
              <a:t>strerror</a:t>
            </a:r>
            <a:r>
              <a:rPr lang="en-GB" sz="1800" b="1" dirty="0">
                <a:latin typeface="Consolas" panose="020B0609020204030204" pitchFamily="49" charset="0"/>
              </a:rPr>
              <a:t>() </a:t>
            </a:r>
            <a:r>
              <a:rPr lang="en-GB" sz="1800" dirty="0">
                <a:latin typeface="+mn-lt"/>
              </a:rPr>
              <a:t>to access string representation of the error</a:t>
            </a:r>
          </a:p>
          <a:p>
            <a:pPr marL="271463" lvl="1" indent="-271463"/>
            <a:endParaRPr lang="en-GB" sz="1800" dirty="0">
              <a:latin typeface="+mn-lt"/>
            </a:endParaRPr>
          </a:p>
          <a:p>
            <a:pPr marL="0" lvl="1" indent="0">
              <a:buNone/>
            </a:pPr>
            <a:r>
              <a:rPr lang="en-GB" sz="1800" b="1" dirty="0">
                <a:latin typeface="+mn-lt"/>
              </a:rPr>
              <a:t>C therefore follows LBYL rather than EAFP principles</a:t>
            </a:r>
          </a:p>
        </p:txBody>
      </p:sp>
    </p:spTree>
    <p:extLst>
      <p:ext uri="{BB962C8B-B14F-4D97-AF65-F5344CB8AC3E}">
        <p14:creationId xmlns:p14="http://schemas.microsoft.com/office/powerpoint/2010/main" val="3909004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3FF217-A70B-4784-9E18-22621EB7D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 Error Handling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EEFAD-1510-4B1F-BEC5-F912190EBD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2812" y="492734"/>
            <a:ext cx="7084403" cy="4094163"/>
          </a:xfrm>
        </p:spPr>
        <p:txBody>
          <a:bodyPr/>
          <a:lstStyle/>
          <a:p>
            <a:r>
              <a:rPr lang="en-GB" dirty="0"/>
              <a:t>Sample C error handling example when attempting to open a file for reading: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BB387E-E4F1-4B47-9F1C-2EEEA3E2D6BC}"/>
              </a:ext>
            </a:extLst>
          </p:cNvPr>
          <p:cNvSpPr txBox="1"/>
          <p:nvPr/>
        </p:nvSpPr>
        <p:spPr>
          <a:xfrm>
            <a:off x="4722812" y="1100445"/>
            <a:ext cx="6549972" cy="40941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stdio.h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string.h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error.h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errno.h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</a:rPr>
              <a:t> main () {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</a:rPr>
              <a:t>   FILE * </a:t>
            </a:r>
            <a:r>
              <a:rPr lang="en-US" sz="1400" dirty="0" err="1">
                <a:latin typeface="Consolas" panose="020B0609020204030204" pitchFamily="49" charset="0"/>
              </a:rPr>
              <a:t>myfile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</a:p>
          <a:p>
            <a:pPr algn="l"/>
            <a:endParaRPr 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latin typeface="Consolas" panose="020B0609020204030204" pitchFamily="49" charset="0"/>
              </a:rPr>
              <a:t>myfile</a:t>
            </a:r>
            <a:r>
              <a:rPr lang="en-US" sz="1400" dirty="0"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fopen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"doesntexist.txt"</a:t>
            </a:r>
            <a:r>
              <a:rPr lang="en-US" sz="1400" dirty="0"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"rt"</a:t>
            </a:r>
            <a:r>
              <a:rPr lang="en-US" sz="14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latin typeface="Consolas" panose="020B0609020204030204" pitchFamily="49" charset="0"/>
              </a:rPr>
              <a:t> (</a:t>
            </a:r>
            <a:r>
              <a:rPr lang="en-US" sz="1400" dirty="0" err="1">
                <a:latin typeface="Consolas" panose="020B0609020204030204" pitchFamily="49" charset="0"/>
              </a:rPr>
              <a:t>myfile</a:t>
            </a:r>
            <a:r>
              <a:rPr lang="en-US" sz="1400" dirty="0">
                <a:latin typeface="Consolas" panose="020B0609020204030204" pitchFamily="49" charset="0"/>
              </a:rPr>
              <a:t> ==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perror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"Runtime Error: %s\n"</a:t>
            </a:r>
            <a:r>
              <a:rPr lang="en-US" sz="1400" dirty="0"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strerror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errno</a:t>
            </a:r>
            <a:r>
              <a:rPr lang="en-US" sz="1400" dirty="0"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printf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"Runtime Error: %s\n"</a:t>
            </a:r>
            <a:r>
              <a:rPr lang="en-US" sz="1400" dirty="0"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strerror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errno</a:t>
            </a:r>
            <a:r>
              <a:rPr lang="en-US" sz="1400" dirty="0"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latin typeface="Consolas" panose="020B0609020204030204" pitchFamily="49" charset="0"/>
              </a:rPr>
              <a:t> ERROR_FILE_NOT_FOUND;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</a:rPr>
              <a:t>   }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//do some processing...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fclose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myfile</a:t>
            </a:r>
            <a:r>
              <a:rPr lang="en-US" sz="14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latin typeface="Consolas" panose="020B0609020204030204" pitchFamily="49" charset="0"/>
              </a:rPr>
              <a:t> NO_ERROR;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</a:rPr>
              <a:t>}</a:t>
            </a:r>
            <a:endParaRPr lang="en-GB" sz="1400" dirty="0">
              <a:latin typeface="Consolas" panose="020B0609020204030204" pitchFamily="49" charset="0"/>
            </a:endParaRP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680970-81FC-4EE0-9363-9FDB298E7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7104" y="1181987"/>
            <a:ext cx="365791" cy="3795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C3364C-6520-4459-9B11-0AA3AA9CAFA1}"/>
              </a:ext>
            </a:extLst>
          </p:cNvPr>
          <p:cNvSpPr txBox="1"/>
          <p:nvPr/>
        </p:nvSpPr>
        <p:spPr>
          <a:xfrm>
            <a:off x="10615001" y="5345883"/>
            <a:ext cx="1192213" cy="738664"/>
          </a:xfrm>
          <a:prstGeom prst="rect">
            <a:avLst/>
          </a:prstGeom>
          <a:solidFill>
            <a:srgbClr val="00B05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2A8CAB-B701-475E-80A4-074EC26E56A3}"/>
              </a:ext>
            </a:extLst>
          </p:cNvPr>
          <p:cNvSpPr txBox="1"/>
          <p:nvPr/>
        </p:nvSpPr>
        <p:spPr>
          <a:xfrm>
            <a:off x="5980799" y="5345883"/>
            <a:ext cx="4568428" cy="116955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C:\Users\QA\rust&gt;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cfileerr</a:t>
            </a:r>
          </a:p>
          <a:p>
            <a:r>
              <a:rPr lang="en-GB" sz="1400" dirty="0">
                <a:solidFill>
                  <a:schemeClr val="bg1"/>
                </a:solidFill>
                <a:highlight>
                  <a:srgbClr val="FF0000"/>
                </a:highlight>
                <a:latin typeface="Consolas" panose="020B0609020204030204" pitchFamily="49" charset="0"/>
              </a:rPr>
              <a:t>Runtime Error: No such file or directory</a:t>
            </a:r>
          </a:p>
          <a:p>
            <a:r>
              <a:rPr lang="en-GB" sz="14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</a:rPr>
              <a:t>Runtime Error: No such file or directory</a:t>
            </a:r>
          </a:p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C:\Users\QA\rust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&gt;echo %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ErrorLevel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%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4C57A7-498F-4A5B-947E-5C60FAD6D8BC}"/>
              </a:ext>
            </a:extLst>
          </p:cNvPr>
          <p:cNvSpPr txBox="1"/>
          <p:nvPr/>
        </p:nvSpPr>
        <p:spPr>
          <a:xfrm>
            <a:off x="4722812" y="5324053"/>
            <a:ext cx="1192213" cy="738664"/>
          </a:xfrm>
          <a:prstGeom prst="rect">
            <a:avLst/>
          </a:prstGeom>
          <a:solidFill>
            <a:srgbClr val="C0000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STDERR</a:t>
            </a:r>
          </a:p>
        </p:txBody>
      </p:sp>
      <p:pic>
        <p:nvPicPr>
          <p:cNvPr id="4" name="Picture 2" descr="Check out the new Microsoft Windows logo designed by Apple | Cult of Mac">
            <a:extLst>
              <a:ext uri="{FF2B5EF4-FFF2-40B4-BE49-F238E27FC236}">
                <a16:creationId xmlns:a16="http://schemas.microsoft.com/office/drawing/2014/main" id="{05089EF6-D728-6FC5-00AA-C230506CE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099" y="1712792"/>
            <a:ext cx="4318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874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0C79B-449C-49E5-8AD7-5DAC867E3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Rust and Errors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490DA-DFC1-4D9C-8C2C-BA2F45D43A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9962" y="575409"/>
            <a:ext cx="6835775" cy="4301147"/>
          </a:xfrm>
        </p:spPr>
        <p:txBody>
          <a:bodyPr/>
          <a:lstStyle/>
          <a:p>
            <a:r>
              <a:rPr lang="en-GB" sz="1800" b="1" dirty="0"/>
              <a:t>In comparison to C, Rust has comprehensive error handling.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GB" sz="1800" b="1" dirty="0"/>
              <a:t>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Improves reliability and robustness of your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Both are key to Rust's reputation within the industry</a:t>
            </a:r>
          </a:p>
          <a:p>
            <a:endParaRPr lang="en-GB" sz="1800" dirty="0"/>
          </a:p>
          <a:p>
            <a:r>
              <a:rPr lang="en-GB" sz="1800" b="1" dirty="0"/>
              <a:t>Rust errors can be categorised: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/>
              <a:t>Recoverable</a:t>
            </a:r>
            <a:r>
              <a:rPr lang="en-GB" sz="1800" dirty="0"/>
              <a:t>	e.g. a "file not found" in an open operation</a:t>
            </a:r>
          </a:p>
          <a:p>
            <a:r>
              <a:rPr lang="en-GB" sz="1800" dirty="0"/>
              <a:t>		(user can select a different 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/>
              <a:t>Unrecoverable</a:t>
            </a:r>
            <a:r>
              <a:rPr lang="en-GB" sz="1800" dirty="0"/>
              <a:t> something programmer </a:t>
            </a:r>
            <a:r>
              <a:rPr lang="en-GB" sz="1800" i="1" dirty="0"/>
              <a:t>can't </a:t>
            </a:r>
            <a:r>
              <a:rPr lang="en-GB" sz="1800" dirty="0"/>
              <a:t>deal with</a:t>
            </a:r>
          </a:p>
          <a:p>
            <a:pPr marL="285750" indent="1514475"/>
            <a:r>
              <a:rPr lang="en-GB" sz="1800" dirty="0"/>
              <a:t>…so Rust executes the </a:t>
            </a:r>
            <a:r>
              <a:rPr lang="en-GB" sz="1800" b="1" dirty="0">
                <a:latin typeface="Consolas" panose="020B0609020204030204" pitchFamily="49" charset="0"/>
              </a:rPr>
              <a:t>panic! </a:t>
            </a:r>
            <a:r>
              <a:rPr lang="en-GB" sz="1800" dirty="0"/>
              <a:t>macro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  <a:p>
            <a:r>
              <a:rPr lang="en-GB" sz="1800" b="1" dirty="0"/>
              <a:t>This means Rust </a:t>
            </a:r>
            <a:r>
              <a:rPr lang="en-GB" sz="1800" b="1" i="1" dirty="0"/>
              <a:t>doesn't have traditional </a:t>
            </a:r>
            <a:r>
              <a:rPr lang="en-GB" sz="1800" b="1" dirty="0"/>
              <a:t>exceptions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Exceptions aren't categorised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  <a:p>
            <a:r>
              <a:rPr lang="en-GB" sz="1800" b="1" dirty="0"/>
              <a:t>Rust has a specific type called </a:t>
            </a:r>
            <a:r>
              <a:rPr lang="en-GB" sz="1800" b="1" dirty="0">
                <a:latin typeface="Consolas" panose="020B0609020204030204" pitchFamily="49" charset="0"/>
              </a:rPr>
              <a:t>Result&lt;T, E&gt;</a:t>
            </a:r>
          </a:p>
          <a:p>
            <a:endParaRPr lang="en-GB" sz="1800" dirty="0"/>
          </a:p>
          <a:p>
            <a:endParaRPr lang="en-GB" sz="1800" dirty="0"/>
          </a:p>
          <a:p>
            <a:pPr defTabSz="1171575"/>
            <a:endParaRPr lang="en-GB" sz="1800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766432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51930E-1CD6-4AEA-B3B8-9265415294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panic! macro</a:t>
            </a:r>
            <a:r>
              <a:rPr lang="en-GB" dirty="0"/>
              <a:t> – A</a:t>
            </a:r>
            <a:r>
              <a:rPr lang="en-GB" cap="none" dirty="0"/>
              <a:t>n introduction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6CB33-DE9F-4B6F-8036-C8290164C4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2812" y="464159"/>
            <a:ext cx="7084403" cy="4094163"/>
          </a:xfrm>
        </p:spPr>
        <p:txBody>
          <a:bodyPr/>
          <a:lstStyle/>
          <a:p>
            <a:r>
              <a:rPr lang="en-GB" b="1" dirty="0"/>
              <a:t>The </a:t>
            </a:r>
            <a:r>
              <a:rPr lang="en-GB" b="1" dirty="0">
                <a:latin typeface="Consolas" panose="020B0609020204030204" pitchFamily="49" charset="0"/>
              </a:rPr>
              <a:t>panic</a:t>
            </a:r>
            <a:r>
              <a:rPr lang="en-GB" b="1" dirty="0"/>
              <a:t>! macro handles unrecoverable errors</a:t>
            </a:r>
          </a:p>
          <a:p>
            <a:endParaRPr lang="en-GB" b="1" dirty="0"/>
          </a:p>
          <a:p>
            <a:r>
              <a:rPr lang="en-GB" b="1" dirty="0"/>
              <a:t>Normally the </a:t>
            </a:r>
            <a:r>
              <a:rPr lang="en-GB" b="1" dirty="0">
                <a:latin typeface="Consolas" panose="020B0609020204030204" pitchFamily="49" charset="0"/>
              </a:rPr>
              <a:t>panic! </a:t>
            </a:r>
            <a:r>
              <a:rPr lang="en-GB" b="1" dirty="0">
                <a:latin typeface="+mn-lt"/>
              </a:rPr>
              <a:t>m</a:t>
            </a:r>
            <a:r>
              <a:rPr lang="en-GB" b="1" dirty="0"/>
              <a:t>acro will by default: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Unfortunately, unwinding the stack takes time.  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GB" b="1" dirty="0"/>
              <a:t>Aborting is the alternative action, ending the program but not cleaning the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Operating System is made responsible for doing this "tidy-up"</a:t>
            </a:r>
          </a:p>
          <a:p>
            <a:endParaRPr lang="en-GB" b="1" dirty="0">
              <a:latin typeface="Consolas" panose="020B0609020204030204" pitchFamily="49" charset="0"/>
            </a:endParaRPr>
          </a:p>
          <a:p>
            <a:r>
              <a:rPr lang="en-GB" b="1" dirty="0"/>
              <a:t>An example of calling the </a:t>
            </a:r>
            <a:r>
              <a:rPr lang="en-GB" b="1" dirty="0">
                <a:latin typeface="Consolas" panose="020B0609020204030204" pitchFamily="49" charset="0"/>
              </a:rPr>
              <a:t>panic!</a:t>
            </a:r>
            <a:r>
              <a:rPr lang="en-GB" b="1" dirty="0">
                <a:latin typeface="+mn-lt"/>
              </a:rPr>
              <a:t> macro</a:t>
            </a:r>
            <a:r>
              <a:rPr lang="en-GB" b="1" dirty="0"/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4F519-96CA-4C32-9718-98039C521F29}"/>
              </a:ext>
            </a:extLst>
          </p:cNvPr>
          <p:cNvSpPr txBox="1"/>
          <p:nvPr/>
        </p:nvSpPr>
        <p:spPr>
          <a:xfrm>
            <a:off x="4722812" y="4558322"/>
            <a:ext cx="6402388" cy="91379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rmAutofit fontScale="85000" lnSpcReduction="20000"/>
          </a:bodyPr>
          <a:lstStyle/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US" sz="1600" dirty="0">
                <a:latin typeface="Consolas" panose="020B0609020204030204" pitchFamily="49" charset="0"/>
              </a:rPr>
              <a:t> main() {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panic!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</a:rPr>
              <a:t>"I've got a bad feeling about this..!"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FA73E6-26DF-460C-AFE5-2553DC59BE11}"/>
              </a:ext>
            </a:extLst>
          </p:cNvPr>
          <p:cNvSpPr txBox="1"/>
          <p:nvPr/>
        </p:nvSpPr>
        <p:spPr>
          <a:xfrm>
            <a:off x="5986463" y="5599635"/>
            <a:ext cx="5820752" cy="1015663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C:\Users\QA\rust&gt;mypanic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thread 'main' panicked at 'I've got a bad feeling about this..!', mypanic.rs:2:4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note: run with `RUST_BACKTRACE=1` environment variable to display a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backtrace</a:t>
            </a:r>
            <a:endParaRPr lang="en-GB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4CEDA-CCD0-49B7-A4D2-6249BF6E74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9069987"/>
              </p:ext>
            </p:extLst>
          </p:nvPr>
        </p:nvGraphicFramePr>
        <p:xfrm>
          <a:off x="4722812" y="1548326"/>
          <a:ext cx="7084403" cy="7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3D11CE7-EEEF-433C-8958-4329D33326FE}"/>
              </a:ext>
            </a:extLst>
          </p:cNvPr>
          <p:cNvSpPr txBox="1"/>
          <p:nvPr/>
        </p:nvSpPr>
        <p:spPr>
          <a:xfrm>
            <a:off x="4689429" y="5602471"/>
            <a:ext cx="1192213" cy="637932"/>
          </a:xfrm>
          <a:prstGeom prst="rect">
            <a:avLst/>
          </a:prstGeom>
          <a:solidFill>
            <a:srgbClr val="C0000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STDERR</a:t>
            </a:r>
          </a:p>
        </p:txBody>
      </p:sp>
      <p:pic>
        <p:nvPicPr>
          <p:cNvPr id="9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7FA54D74-CDA5-FAA0-10B3-9D22B2CA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435" y="4592301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687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726735-B724-4573-8632-E1CCB431E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panic! – bounds checking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E9B1F-BFBA-479B-BF15-65C9D7B8A5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8524" y="535597"/>
            <a:ext cx="7051021" cy="3364892"/>
          </a:xfrm>
        </p:spPr>
        <p:txBody>
          <a:bodyPr/>
          <a:lstStyle/>
          <a:p>
            <a:r>
              <a:rPr lang="en-GB" b="1" dirty="0"/>
              <a:t>Examine the following flawed code</a:t>
            </a:r>
            <a:r>
              <a:rPr lang="en-GB" dirty="0"/>
              <a:t>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Accessing element 4, causes Rust to panic and terminate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</a:t>
            </a:r>
            <a:r>
              <a:rPr lang="en-GB" i="1" dirty="0"/>
              <a:t>wouldn't </a:t>
            </a:r>
            <a:r>
              <a:rPr lang="en-GB" dirty="0"/>
              <a:t> happen in C (no bounds checking)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 would result in a </a:t>
            </a:r>
            <a:r>
              <a:rPr lang="en-GB" i="1" dirty="0"/>
              <a:t>buffer overread (- a potential vulnerability and security issue)</a:t>
            </a:r>
          </a:p>
          <a:p>
            <a:endParaRPr lang="en-GB" i="1" dirty="0"/>
          </a:p>
          <a:p>
            <a:r>
              <a:rPr lang="en-GB" dirty="0"/>
              <a:t>An environment variable can be set to enable a full </a:t>
            </a:r>
            <a:r>
              <a:rPr lang="en-GB" dirty="0" err="1"/>
              <a:t>backtrace</a:t>
            </a:r>
            <a:r>
              <a:rPr lang="en-GB" dirty="0"/>
              <a:t>, e.g.</a:t>
            </a:r>
          </a:p>
          <a:p>
            <a:r>
              <a:rPr lang="en-GB" sz="16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RUST_BACKTRACE=1</a:t>
            </a:r>
            <a:endParaRPr lang="en-GB" dirty="0">
              <a:highlight>
                <a:srgbClr val="000000"/>
              </a:highlight>
            </a:endParaRP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6E6877-7F0B-44A3-85D2-584032A36EE0}"/>
              </a:ext>
            </a:extLst>
          </p:cNvPr>
          <p:cNvSpPr txBox="1"/>
          <p:nvPr/>
        </p:nvSpPr>
        <p:spPr>
          <a:xfrm>
            <a:off x="4756195" y="1105102"/>
            <a:ext cx="6419805" cy="170953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sz="1600" dirty="0">
              <a:latin typeface="Consolas" panose="020B0609020204030204" pitchFamily="49" charset="0"/>
            </a:endParaRPr>
          </a:p>
          <a:p>
            <a:pPr algn="l"/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fn</a:t>
            </a:r>
            <a:r>
              <a:rPr lang="en-US" sz="1600" dirty="0">
                <a:latin typeface="Consolas" panose="020B0609020204030204" pitchFamily="49" charset="0"/>
              </a:rPr>
              <a:t> main() {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data =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vec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[10, 20, 30, 40];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print!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</a:rPr>
              <a:t>"{}"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latin typeface="Consolas" panose="020B0609020204030204" pitchFamily="49" charset="0"/>
              </a:rPr>
              <a:t>data[4]);  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A81EAE-3BDC-45CB-89EA-DF97D5C5B738}"/>
              </a:ext>
            </a:extLst>
          </p:cNvPr>
          <p:cNvSpPr txBox="1"/>
          <p:nvPr/>
        </p:nvSpPr>
        <p:spPr>
          <a:xfrm>
            <a:off x="5996079" y="2953524"/>
            <a:ext cx="5711216" cy="1015663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C:\Users\QA\rust&gt;vecpanic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thread 'main' panicked at 'index out of bounds: the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len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is 4 but the index is 4', vecpanic.rs:5:18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note: run with `RUST_BACKTRACE=1` environment variable to display a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backtrace</a:t>
            </a:r>
            <a:endParaRPr lang="en-GB" sz="12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D206B-0616-42F4-8E1D-AC4742D45E5C}"/>
              </a:ext>
            </a:extLst>
          </p:cNvPr>
          <p:cNvSpPr txBox="1"/>
          <p:nvPr/>
        </p:nvSpPr>
        <p:spPr>
          <a:xfrm>
            <a:off x="4756195" y="2952035"/>
            <a:ext cx="1192213" cy="637932"/>
          </a:xfrm>
          <a:prstGeom prst="rect">
            <a:avLst/>
          </a:prstGeom>
          <a:solidFill>
            <a:srgbClr val="C0000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STDERR</a:t>
            </a:r>
          </a:p>
        </p:txBody>
      </p:sp>
      <p:pic>
        <p:nvPicPr>
          <p:cNvPr id="8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7FA54D74-CDA5-FAA0-10B3-9D22B2CA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054" y="1104442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599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726735-B724-4573-8632-E1CCB431E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panic! – Using a </a:t>
            </a:r>
            <a:r>
              <a:rPr lang="en-GB" cap="none" dirty="0" err="1"/>
              <a:t>backtrace</a:t>
            </a:r>
            <a:endParaRPr lang="en-GB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E9B1F-BFBA-479B-BF15-65C9D7B8A5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8524" y="535597"/>
            <a:ext cx="7051021" cy="3364892"/>
          </a:xfrm>
        </p:spPr>
        <p:txBody>
          <a:bodyPr/>
          <a:lstStyle/>
          <a:p>
            <a:r>
              <a:rPr lang="en-GB" b="1" dirty="0"/>
              <a:t>We should now have a full </a:t>
            </a:r>
            <a:r>
              <a:rPr lang="en-GB" b="1" dirty="0" err="1"/>
              <a:t>backtrace</a:t>
            </a:r>
            <a:r>
              <a:rPr lang="en-GB" b="1" dirty="0"/>
              <a:t> to peruse…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Note.  Output will vary depending on Rust version and operating system.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A81EAE-3BDC-45CB-89EA-DF97D5C5B738}"/>
              </a:ext>
            </a:extLst>
          </p:cNvPr>
          <p:cNvSpPr txBox="1"/>
          <p:nvPr/>
        </p:nvSpPr>
        <p:spPr>
          <a:xfrm>
            <a:off x="4708524" y="1769056"/>
            <a:ext cx="7051020" cy="378565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C:\Users\QA\rust&gt;vecpanic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thread 'main' panicked at 'index out of bounds: the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len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is 4 but the index is 4', vecpanic.rs:5:18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stack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backtrace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 0: std::panicking::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begin_panic_handler</a:t>
            </a:r>
            <a:endParaRPr lang="en-GB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at /rustc/18bf6b4f01a6feaf7259ba7cdae58031af1b7b39\/library\std\src\panicking.rs:475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 1: core::panicking::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panic_fmt</a:t>
            </a:r>
            <a:endParaRPr lang="en-GB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at /rustc/18bf6b4f01a6feaf7259ba7cdae58031af1b7b39\/library\core\src\panicking.rs:85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 2: core::panicking::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panic_bounds_check</a:t>
            </a:r>
            <a:endParaRPr lang="en-GB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at /rustc/18bf6b4f01a6feaf7259ba7cdae58031af1b7b39\/library\core\src\panicking.rs:62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 3: core::slice::&lt;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impl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core::ops::index::Index&lt;I&gt; for [T]&gt;::index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 4: core::slice::&lt;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impl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core::ops::index::Index&lt;I&gt; for [T]&gt;::index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 5: &lt;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alloc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vec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Vec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&lt;T&gt; as core::ops::index::Index&lt;I&gt;&gt;::index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 6: &lt;T as core::convert::Into&lt;U&gt;&gt;::into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 7: core::ops::function::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FnOnce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::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call_once</a:t>
            </a:r>
            <a:endParaRPr lang="en-GB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note: Some details are omitted, run with `RUST_BACKTRACE=full` for a verbose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backtrace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D206B-0616-42F4-8E1D-AC4742D45E5C}"/>
              </a:ext>
            </a:extLst>
          </p:cNvPr>
          <p:cNvSpPr txBox="1"/>
          <p:nvPr/>
        </p:nvSpPr>
        <p:spPr>
          <a:xfrm>
            <a:off x="4708524" y="1031018"/>
            <a:ext cx="1192213" cy="637932"/>
          </a:xfrm>
          <a:prstGeom prst="rect">
            <a:avLst/>
          </a:prstGeom>
          <a:solidFill>
            <a:srgbClr val="C00000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STDERR</a:t>
            </a:r>
          </a:p>
        </p:txBody>
      </p:sp>
    </p:spTree>
    <p:extLst>
      <p:ext uri="{BB962C8B-B14F-4D97-AF65-F5344CB8AC3E}">
        <p14:creationId xmlns:p14="http://schemas.microsoft.com/office/powerpoint/2010/main" val="2808555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A57B52-BA94-4D37-AA4D-EE8FC0DAEB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Result type: Recoverable errors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2EFA7-00D5-48A3-AFA8-9A55309CD6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7088" y="521309"/>
            <a:ext cx="7170128" cy="4094163"/>
          </a:xfrm>
        </p:spPr>
        <p:txBody>
          <a:bodyPr/>
          <a:lstStyle/>
          <a:p>
            <a:r>
              <a:rPr lang="en-GB" b="1" dirty="0"/>
              <a:t>The Result type is enumerated like so: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br>
              <a:rPr lang="en-GB" dirty="0"/>
            </a:br>
            <a:r>
              <a:rPr lang="en-GB" b="1" dirty="0"/>
              <a:t>T and E are generic type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</a:t>
            </a:r>
            <a:r>
              <a:rPr lang="en-GB" dirty="0"/>
              <a:t> represents the "success" Type of value returned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</a:t>
            </a:r>
            <a:r>
              <a:rPr lang="en-GB" dirty="0"/>
              <a:t> represents the "failure" type of Error returned</a:t>
            </a:r>
          </a:p>
          <a:p>
            <a:endParaRPr lang="en-GB" dirty="0"/>
          </a:p>
          <a:p>
            <a:r>
              <a:rPr lang="en-GB" b="1" dirty="0"/>
              <a:t>Ok&lt;T&gt; and Err&lt;E&gt; are variants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Ok&lt;T&gt; is the </a:t>
            </a:r>
            <a:r>
              <a:rPr lang="en-GB" i="1" dirty="0"/>
              <a:t>expected</a:t>
            </a:r>
            <a:r>
              <a:rPr lang="en-GB" dirty="0"/>
              <a:t> outcome ("success")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Err&lt;E&gt; is the </a:t>
            </a:r>
            <a:r>
              <a:rPr lang="en-GB" i="1" dirty="0"/>
              <a:t>unexpected</a:t>
            </a:r>
            <a:r>
              <a:rPr lang="en-GB" dirty="0"/>
              <a:t> outcome ("failure")</a:t>
            </a:r>
          </a:p>
          <a:p>
            <a:endParaRPr lang="en-GB" dirty="0"/>
          </a:p>
          <a:p>
            <a:r>
              <a:rPr lang="en-GB" b="1" dirty="0"/>
              <a:t>Let's try a typical operation and generate a recoverable error</a:t>
            </a:r>
          </a:p>
          <a:p>
            <a:endParaRPr lang="en-GB" dirty="0"/>
          </a:p>
          <a:p>
            <a:r>
              <a:rPr lang="en-GB" b="1" dirty="0"/>
              <a:t>By doing so, we should be able to discover the actual T and E types.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68D255-B3FC-47E2-8248-EA56DDB04AA6}"/>
              </a:ext>
            </a:extLst>
          </p:cNvPr>
          <p:cNvSpPr txBox="1"/>
          <p:nvPr/>
        </p:nvSpPr>
        <p:spPr>
          <a:xfrm>
            <a:off x="4637088" y="1005088"/>
            <a:ext cx="6373114" cy="116661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2600" dirty="0" err="1">
                <a:solidFill>
                  <a:srgbClr val="0070C0"/>
                </a:solidFill>
                <a:latin typeface="Consolas" panose="020B0609020204030204" pitchFamily="49" charset="0"/>
              </a:rPr>
              <a:t>enum</a:t>
            </a:r>
            <a:r>
              <a:rPr lang="en-GB" sz="2600" dirty="0">
                <a:latin typeface="Consolas" panose="020B0609020204030204" pitchFamily="49" charset="0"/>
              </a:rPr>
              <a:t> Result&lt;T, E&gt; {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2600" dirty="0">
                <a:latin typeface="Consolas" panose="020B0609020204030204" pitchFamily="49" charset="0"/>
              </a:rPr>
              <a:t>  Ok(T),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2600" dirty="0">
                <a:latin typeface="Consolas" panose="020B0609020204030204" pitchFamily="49" charset="0"/>
              </a:rPr>
              <a:t>  Err(E),</a:t>
            </a:r>
          </a:p>
          <a:p>
            <a:r>
              <a:rPr lang="en-GB" sz="17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7FA54D74-CDA5-FAA0-10B3-9D22B2CA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937" y="1005088"/>
            <a:ext cx="507544" cy="3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873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12364</TotalTime>
  <Words>5719</Words>
  <Application>Microsoft Office PowerPoint</Application>
  <PresentationFormat>Widescreen</PresentationFormat>
  <Paragraphs>910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Consolas</vt:lpstr>
      <vt:lpstr>Helvetica Neue</vt:lpstr>
      <vt:lpstr>Krana Fat B</vt:lpstr>
      <vt:lpstr>Montserrat</vt:lpstr>
      <vt:lpstr>Source Code Pro</vt:lpstr>
      <vt:lpstr>Office Theme</vt:lpstr>
      <vt:lpstr>C to Rust: Chapter 12 Error Handling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 to Rust Lab #22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 to Rust Lab #23</vt:lpstr>
      <vt:lpstr>PowerPoint Presentation</vt:lpstr>
      <vt:lpstr>C to Rust Lab #24</vt:lpstr>
      <vt:lpstr>PowerPoint Presentation</vt:lpstr>
      <vt:lpstr>Any questions?</vt:lpstr>
      <vt:lpstr>Appendices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Mark Fishpool</cp:lastModifiedBy>
  <cp:revision>1154</cp:revision>
  <cp:lastPrinted>2019-07-11T13:24:49Z</cp:lastPrinted>
  <dcterms:created xsi:type="dcterms:W3CDTF">2019-07-10T13:11:53Z</dcterms:created>
  <dcterms:modified xsi:type="dcterms:W3CDTF">2023-10-16T11:20:30Z</dcterms:modified>
  <cp:category/>
</cp:coreProperties>
</file>